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7" r:id="rId2"/>
    <p:sldId id="309" r:id="rId3"/>
    <p:sldId id="364" r:id="rId4"/>
    <p:sldId id="300" r:id="rId5"/>
    <p:sldId id="297" r:id="rId6"/>
    <p:sldId id="354" r:id="rId7"/>
    <p:sldId id="353" r:id="rId8"/>
    <p:sldId id="301" r:id="rId9"/>
    <p:sldId id="370" r:id="rId10"/>
    <p:sldId id="307" r:id="rId11"/>
    <p:sldId id="308" r:id="rId12"/>
    <p:sldId id="310" r:id="rId13"/>
    <p:sldId id="371" r:id="rId14"/>
    <p:sldId id="340" r:id="rId15"/>
    <p:sldId id="342" r:id="rId16"/>
    <p:sldId id="336" r:id="rId17"/>
    <p:sldId id="337" r:id="rId18"/>
    <p:sldId id="314" r:id="rId19"/>
    <p:sldId id="316" r:id="rId20"/>
    <p:sldId id="317" r:id="rId21"/>
    <p:sldId id="335" r:id="rId22"/>
    <p:sldId id="345" r:id="rId23"/>
    <p:sldId id="325" r:id="rId24"/>
    <p:sldId id="346" r:id="rId25"/>
    <p:sldId id="348" r:id="rId26"/>
    <p:sldId id="372" r:id="rId27"/>
    <p:sldId id="349" r:id="rId28"/>
    <p:sldId id="351" r:id="rId29"/>
    <p:sldId id="357" r:id="rId30"/>
    <p:sldId id="356" r:id="rId31"/>
    <p:sldId id="358" r:id="rId32"/>
    <p:sldId id="365" r:id="rId33"/>
    <p:sldId id="326" r:id="rId34"/>
    <p:sldId id="373" r:id="rId35"/>
    <p:sldId id="312" r:id="rId36"/>
    <p:sldId id="305" r:id="rId37"/>
    <p:sldId id="366" r:id="rId38"/>
    <p:sldId id="367" r:id="rId39"/>
    <p:sldId id="368" r:id="rId40"/>
    <p:sldId id="375" r:id="rId41"/>
    <p:sldId id="376" r:id="rId42"/>
    <p:sldId id="377" r:id="rId4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512" autoAdjust="0"/>
  </p:normalViewPr>
  <p:slideViewPr>
    <p:cSldViewPr snapToGrid="0">
      <p:cViewPr varScale="1">
        <p:scale>
          <a:sx n="94" d="100"/>
          <a:sy n="94"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2E7B1D-8CDF-4E54-B91F-E352C415AB81}" type="datetimeFigureOut">
              <a:rPr lang="en-US" smtClean="0"/>
              <a:t>5/16/2019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55088BE-3599-4A57-881A-269CEEAFB508}" type="datetimeFigureOut">
              <a:rPr lang="en-US" smtClean="0"/>
              <a:t>5/16/2019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before, I didn’t have enough time to show too much details</a:t>
            </a:r>
            <a:r>
              <a:rPr lang="en-US" baseline="0" dirty="0" smtClean="0"/>
              <a:t>. </a:t>
            </a:r>
            <a:r>
              <a:rPr lang="en-US" dirty="0" smtClean="0"/>
              <a:t>In</a:t>
            </a:r>
            <a:r>
              <a:rPr lang="en-US" baseline="0" dirty="0" smtClean="0"/>
              <a:t> the first example, </a:t>
            </a:r>
            <a:r>
              <a:rPr lang="en-US" sz="1200" kern="1200" baseline="0" dirty="0" smtClean="0">
                <a:solidFill>
                  <a:schemeClr val="tx1"/>
                </a:solidFill>
                <a:latin typeface="+mn-lt"/>
                <a:ea typeface="+mn-ea"/>
                <a:cs typeface="+mn-cs"/>
              </a:rPr>
              <a:t>we come cross an acute myeloid leukemia family.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116606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1746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212346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form.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14</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Almost all diseases showed abnormal methylation change</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Aging can be highly predicted by methylation clock</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sensitivity: single molecular with PCR</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Stable in vitro without degradation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tissue and status specificity</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Change earlier than mRNA and protein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Easy to be assembled to a multi-disease panel</a:t>
            </a: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15574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57727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18</a:t>
            </a:fld>
            <a:endParaRPr lang="en-US"/>
          </a:p>
        </p:txBody>
      </p:sp>
    </p:spTree>
    <p:extLst>
      <p:ext uri="{BB962C8B-B14F-4D97-AF65-F5344CB8AC3E}">
        <p14:creationId xmlns:p14="http://schemas.microsoft.com/office/powerpoint/2010/main" val="1959014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3868027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evaluated</a:t>
            </a:r>
            <a:r>
              <a:rPr lang="en-US" altLang="zh-CN" baseline="0" dirty="0" smtClean="0"/>
              <a:t> our panel in another two scenarios. First one, we try to compare the difference between Cystoscopy and methylation panel. We recruited 48 suspected bladder cancer patients. With </a:t>
            </a:r>
            <a:r>
              <a:rPr lang="en-US" altLang="zh-CN" baseline="0" dirty="0" err="1" smtClean="0"/>
              <a:t>Cystocscopy</a:t>
            </a:r>
            <a:r>
              <a:rPr lang="en-US" altLang="zh-CN" baseline="0" dirty="0" smtClean="0"/>
              <a:t> test, we found 32 of them are BCC and 16 non-BCC patients. We tried methylation panel test to these 48 individuals, we found 25 of 32 BBC patients were BCC positive, the sensitivity is 78.1% while 14 of 16 non-BCC patients were negative, the specificity were 87.5%.  We followed these 2 non-BCC individuals who have positive methylation signals and interestingly, 1 of them were diagnosis as BCC, indicating methylation signals could be taken as risk warning for BCC patients. </a:t>
            </a:r>
          </a:p>
          <a:p>
            <a:endParaRPr lang="en-US" altLang="zh-CN" baseline="0" dirty="0" smtClean="0"/>
          </a:p>
          <a:p>
            <a:r>
              <a:rPr lang="en-US" altLang="zh-CN" baseline="0" dirty="0" smtClean="0"/>
              <a:t>In another scenario, we apply DNA methylation to assess surgery success ratio. We recruited 26 confirmed BCC patients who are going to take bladder cancer remove surgery. We find 21 of 26 patients have positive methylation signal. We also detected methylation signal after the surgery, we find the 19 of them are shown methylation negative, indicating the surgery success ratio is about 91%. We want to know what will happened to another two positive </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baseline="0" dirty="0" smtClean="0"/>
              <a:t> in 2015, we start a project called “tissue-of-origin mapping” project. We know that DNA sequence in different tissues are exactly same. However, for DNA methylation, each tissue has his own profiles. Can we try to use this profiles to mapping the </a:t>
            </a:r>
            <a:r>
              <a:rPr lang="en-US" baseline="0" dirty="0" err="1" smtClean="0"/>
              <a:t>cfDNA</a:t>
            </a:r>
            <a:r>
              <a:rPr lang="en-US" baseline="0" dirty="0" smtClean="0"/>
              <a:t> fragment to its own “tissue-of-origin”. That’s what we did. As this shown, this is a 4 </a:t>
            </a:r>
            <a:r>
              <a:rPr lang="en-US" baseline="0" dirty="0" err="1" smtClean="0"/>
              <a:t>CpG</a:t>
            </a:r>
            <a:r>
              <a:rPr lang="en-US" baseline="0" dirty="0" smtClean="0"/>
              <a:t> loci DNA fragment and we can find there are several different DNA methylation pattern. However, how to recognize these different patterns? We find all the existed DNA methylation level measurement cannot  100% separate them.  Therefore, we build a new index: called DNA methylation haplotype load and this index can tell the difference between all the situations.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354612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sz="1000" b="1" kern="1200" dirty="0" smtClean="0">
                <a:solidFill>
                  <a:schemeClr val="tx2"/>
                </a:solidFill>
                <a:latin typeface="Adobe Gothic Std B" panose="020B0800000000000000" pitchFamily="34" charset="-128"/>
                <a:ea typeface="Adobe Gothic Std B" panose="020B0800000000000000" pitchFamily="34" charset="-128"/>
                <a:cs typeface="+mn-cs"/>
              </a:rPr>
              <a:t>Unsupervised clustering we found Methylation</a:t>
            </a:r>
            <a:r>
              <a:rPr lang="en-US" sz="1000" b="1" kern="1200" baseline="0" dirty="0" smtClean="0">
                <a:solidFill>
                  <a:schemeClr val="tx2"/>
                </a:solidFill>
                <a:latin typeface="Adobe Gothic Std B" panose="020B0800000000000000" pitchFamily="34" charset="-128"/>
                <a:ea typeface="Adobe Gothic Std B" panose="020B0800000000000000" pitchFamily="34" charset="-128"/>
                <a:cs typeface="+mn-cs"/>
              </a:rPr>
              <a:t> haplotype have the ability to show the similarity between difference tissues. No only for mature tissues, We find huge number of MHL which can be used to tell the germ-layer-specific methylation biomarkers. It tell us DNA methylation haplotype load might be a good biomarkers.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218285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want to know how</a:t>
            </a:r>
            <a:r>
              <a:rPr lang="en-US" baseline="0" dirty="0" smtClean="0"/>
              <a:t> well DNA methylation to separate different tissues. We collected 14 human tissues, from the genome-wide DNA methylation sequencing data, we identified most powerful tissue-specific methylation haplotype load markers, we can find the separation performance is quite good. And then we collected more samples, like normal plasma, colon cancer plasma, colon cancer tissue, normal colon tissues, whole blood and other human tissues. With cluster analysis, we can find the GII markers will be useful for colon cancer cell-free DNA fragment identification. These marker hyper-</a:t>
            </a:r>
            <a:r>
              <a:rPr lang="en-US" baseline="0" dirty="0" err="1" smtClean="0"/>
              <a:t>merthylated</a:t>
            </a:r>
            <a:r>
              <a:rPr lang="en-US" baseline="0" dirty="0" smtClean="0"/>
              <a:t> in normal colon and colon cancer while non-methylated in our tissues and blood cells. Now, suppose colon cancer DNA were related to the plasma, we can guess DNA methylation levels in colon cancer patients should higher than normal </a:t>
            </a:r>
            <a:r>
              <a:rPr lang="en-US" baseline="0" dirty="0" err="1" smtClean="0"/>
              <a:t>individals</a:t>
            </a:r>
            <a:r>
              <a:rPr lang="en-US" baseline="0" dirty="0" smtClean="0"/>
              <a:t>. And that’ exactly what we find in our result. Meanwhile, we compared our </a:t>
            </a:r>
            <a:r>
              <a:rPr lang="en-US" baseline="0" dirty="0" err="1" smtClean="0"/>
              <a:t>meansurement</a:t>
            </a:r>
            <a:r>
              <a:rPr lang="en-US" baseline="0" dirty="0" smtClean="0"/>
              <a:t> and traditional methylation measurement, we found methylation haplotype load have higher power to detect same level DNA fragment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24</a:t>
            </a:fld>
            <a:endParaRPr lang="en-US"/>
          </a:p>
        </p:txBody>
      </p:sp>
    </p:spTree>
    <p:extLst>
      <p:ext uri="{BB962C8B-B14F-4D97-AF65-F5344CB8AC3E}">
        <p14:creationId xmlns:p14="http://schemas.microsoft.com/office/powerpoint/2010/main" val="398748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this non-supervised </a:t>
            </a:r>
            <a:r>
              <a:rPr lang="en-US" baseline="0" dirty="0" smtClean="0"/>
              <a:t> method. We need to provided a quantitative estimation to this method. How about apply supervised method to make prediction? So we collected 75 normal plasma, 29 lung cancer and 30 colon cancer plasma. We applied the </a:t>
            </a:r>
            <a:r>
              <a:rPr lang="en-US" sz="1200" b="1" i="0" kern="1200" baseline="0" dirty="0" smtClean="0">
                <a:solidFill>
                  <a:schemeClr val="tx1"/>
                </a:solidFill>
                <a:effectLst/>
                <a:latin typeface="+mn-lt"/>
                <a:ea typeface="+mn-ea"/>
                <a:cs typeface="+mn-cs"/>
              </a:rPr>
              <a:t>m</a:t>
            </a:r>
            <a:r>
              <a:rPr lang="en-US" sz="1200" b="1" i="0" kern="1200" dirty="0" smtClean="0">
                <a:solidFill>
                  <a:schemeClr val="tx1"/>
                </a:solidFill>
                <a:effectLst/>
                <a:latin typeface="+mn-lt"/>
                <a:ea typeface="+mn-ea"/>
                <a:cs typeface="+mn-cs"/>
              </a:rPr>
              <a:t>aximum likelihood method to assign</a:t>
            </a:r>
            <a:r>
              <a:rPr lang="en-US" sz="1200" b="1" i="0" kern="1200" baseline="0" dirty="0" smtClean="0">
                <a:solidFill>
                  <a:schemeClr val="tx1"/>
                </a:solidFill>
                <a:effectLst/>
                <a:latin typeface="+mn-lt"/>
                <a:ea typeface="+mn-ea"/>
                <a:cs typeface="+mn-cs"/>
              </a:rPr>
              <a:t> the cancer types with the maximum tissue-specific signals. We train our method in 10 different solid tissues and we find the accuracy in the training </a:t>
            </a:r>
            <a:r>
              <a:rPr lang="en-US" sz="1200" b="1" i="0" kern="1200" baseline="0" dirty="0" err="1" smtClean="0">
                <a:solidFill>
                  <a:schemeClr val="tx1"/>
                </a:solidFill>
                <a:effectLst/>
                <a:latin typeface="+mn-lt"/>
                <a:ea typeface="+mn-ea"/>
                <a:cs typeface="+mn-cs"/>
              </a:rPr>
              <a:t>datset</a:t>
            </a:r>
            <a:r>
              <a:rPr lang="en-US" sz="1200" b="1" i="0" kern="1200" baseline="0" dirty="0" smtClean="0">
                <a:solidFill>
                  <a:schemeClr val="tx1"/>
                </a:solidFill>
                <a:effectLst/>
                <a:latin typeface="+mn-lt"/>
                <a:ea typeface="+mn-ea"/>
                <a:cs typeface="+mn-cs"/>
              </a:rPr>
              <a:t> is quite good. And then apply the method is test dataset and we find 87.9% colon cancer plasma can be assigned to colon. Similar for other two cancers. demonstrating this method could be used for “tissue-of-origin mapping”. I also found DNA methylation </a:t>
            </a:r>
            <a:r>
              <a:rPr lang="en-US" sz="1200" b="1" i="0" kern="1200" baseline="0" dirty="0" err="1" smtClean="0">
                <a:solidFill>
                  <a:schemeClr val="tx1"/>
                </a:solidFill>
                <a:effectLst/>
                <a:latin typeface="+mn-lt"/>
                <a:ea typeface="+mn-ea"/>
                <a:cs typeface="+mn-cs"/>
              </a:rPr>
              <a:t>halotype</a:t>
            </a:r>
            <a:r>
              <a:rPr lang="en-US" sz="1200" b="1" i="0" kern="1200" baseline="0" dirty="0" smtClean="0">
                <a:solidFill>
                  <a:schemeClr val="tx1"/>
                </a:solidFill>
                <a:effectLst/>
                <a:latin typeface="+mn-lt"/>
                <a:ea typeface="+mn-ea"/>
                <a:cs typeface="+mn-cs"/>
              </a:rPr>
              <a:t> load can be also used in tumor </a:t>
            </a:r>
            <a:r>
              <a:rPr lang="en-US" sz="1200" b="1" i="0" kern="1200" baseline="0" dirty="0" err="1" smtClean="0">
                <a:solidFill>
                  <a:schemeClr val="tx1"/>
                </a:solidFill>
                <a:effectLst/>
                <a:latin typeface="+mn-lt"/>
                <a:ea typeface="+mn-ea"/>
                <a:cs typeface="+mn-cs"/>
              </a:rPr>
              <a:t>dna</a:t>
            </a:r>
            <a:r>
              <a:rPr lang="en-US" sz="1200" b="1" i="0" kern="1200" baseline="0" dirty="0" smtClean="0">
                <a:solidFill>
                  <a:schemeClr val="tx1"/>
                </a:solidFill>
                <a:effectLst/>
                <a:latin typeface="+mn-lt"/>
                <a:ea typeface="+mn-ea"/>
                <a:cs typeface="+mn-cs"/>
              </a:rPr>
              <a:t> fragment estimation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251697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371309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two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79253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Now let me descript the first project</a:t>
            </a:r>
            <a:r>
              <a:rPr lang="en-US" baseline="0" dirty="0" smtClean="0"/>
              <a:t>: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know epigenetic research is becoming more and more popular. From one side, we know genetic heritability for majority complex disease is low. Environment and interaction between genetic and environment paly </a:t>
            </a:r>
            <a:r>
              <a:rPr lang="en-US" baseline="0" dirty="0" err="1" smtClean="0"/>
              <a:t>importants</a:t>
            </a:r>
            <a:r>
              <a:rPr lang="en-US" baseline="0" dirty="0" smtClean="0"/>
              <a:t> role in human complex diseases. Human genome is hard to interact with environment directly. Our human genome use </a:t>
            </a:r>
            <a:r>
              <a:rPr lang="en-US" baseline="0" dirty="0" err="1" smtClean="0"/>
              <a:t>epigenomic</a:t>
            </a:r>
            <a:r>
              <a:rPr lang="en-US" baseline="0" dirty="0" smtClean="0"/>
              <a:t> to interact with </a:t>
            </a:r>
            <a:r>
              <a:rPr lang="en-US" baseline="0" dirty="0" err="1" smtClean="0"/>
              <a:t>enivrinment</a:t>
            </a:r>
            <a:r>
              <a:rPr lang="en-US" baseline="0" dirty="0" smtClean="0"/>
              <a:t>. That’s why genetic in epigenetic factors will be interesting. From another side:  more and more </a:t>
            </a:r>
            <a:r>
              <a:rPr lang="en-US" sz="1200" dirty="0" smtClean="0">
                <a:latin typeface="Arial" panose="020B0604020202020204" pitchFamily="34" charset="0"/>
                <a:cs typeface="Arial" panose="020B0604020202020204" pitchFamily="34" charset="0"/>
              </a:rPr>
              <a:t>epigenetic factors were designed as drug targets. Genetic variants in these epigenetic factors will be hot-topic in </a:t>
            </a:r>
            <a:r>
              <a:rPr lang="en-US" sz="1200" dirty="0" err="1" smtClean="0">
                <a:latin typeface="Arial" panose="020B0604020202020204" pitchFamily="34" charset="0"/>
                <a:cs typeface="Arial" panose="020B0604020202020204" pitchFamily="34" charset="0"/>
              </a:rPr>
              <a:t>PGx</a:t>
            </a:r>
            <a:r>
              <a:rPr lang="en-US" sz="1200" dirty="0" smtClean="0">
                <a:latin typeface="+mn-lt"/>
                <a:cs typeface="+mn-cs"/>
              </a:rPr>
              <a:t>.</a:t>
            </a:r>
            <a:r>
              <a:rPr lang="en-US" sz="1200" baseline="0" dirty="0" smtClean="0">
                <a:latin typeface="+mn-lt"/>
                <a:cs typeface="+mn-cs"/>
              </a:rPr>
              <a:t> However, what kinds of diseases are epigenetic related is unknown. Therefore, </a:t>
            </a:r>
            <a:r>
              <a:rPr lang="en-US" sz="1200" dirty="0" err="1" smtClean="0">
                <a:latin typeface="Arial" panose="020B0604020202020204" pitchFamily="34" charset="0"/>
                <a:cs typeface="Arial" panose="020B0604020202020204" pitchFamily="34" charset="0"/>
              </a:rPr>
              <a:t>PheWAS</a:t>
            </a:r>
            <a:r>
              <a:rPr lang="en-US" sz="1200" dirty="0" smtClean="0">
                <a:latin typeface="Arial" panose="020B0604020202020204" pitchFamily="34" charset="0"/>
                <a:cs typeface="Arial" panose="020B0604020202020204" pitchFamily="34" charset="0"/>
              </a:rPr>
              <a:t> study to genetic variations in Epigenetics factors is quite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28</a:t>
            </a:fld>
            <a:endParaRPr lang="en-US"/>
          </a:p>
        </p:txBody>
      </p:sp>
    </p:spTree>
    <p:extLst>
      <p:ext uri="{BB962C8B-B14F-4D97-AF65-F5344CB8AC3E}">
        <p14:creationId xmlns:p14="http://schemas.microsoft.com/office/powerpoint/2010/main" val="423515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179911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too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32</a:t>
            </a:fld>
            <a:endParaRPr lang="en-US"/>
          </a:p>
        </p:txBody>
      </p:sp>
    </p:spTree>
    <p:extLst>
      <p:ext uri="{BB962C8B-B14F-4D97-AF65-F5344CB8AC3E}">
        <p14:creationId xmlns:p14="http://schemas.microsoft.com/office/powerpoint/2010/main" val="252737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33</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34</a:t>
            </a:fld>
            <a:endParaRPr lang="en-US"/>
          </a:p>
        </p:txBody>
      </p:sp>
    </p:spTree>
    <p:extLst>
      <p:ext uri="{BB962C8B-B14F-4D97-AF65-F5344CB8AC3E}">
        <p14:creationId xmlns:p14="http://schemas.microsoft.com/office/powerpoint/2010/main" val="226445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28525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38</a:t>
            </a:fld>
            <a:endParaRPr lang="en-US"/>
          </a:p>
        </p:txBody>
      </p:sp>
    </p:spTree>
    <p:extLst>
      <p:ext uri="{BB962C8B-B14F-4D97-AF65-F5344CB8AC3E}">
        <p14:creationId xmlns:p14="http://schemas.microsoft.com/office/powerpoint/2010/main" val="1032760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39</a:t>
            </a:fld>
            <a:endParaRPr lang="en-US"/>
          </a:p>
        </p:txBody>
      </p:sp>
    </p:spTree>
    <p:extLst>
      <p:ext uri="{BB962C8B-B14F-4D97-AF65-F5344CB8AC3E}">
        <p14:creationId xmlns:p14="http://schemas.microsoft.com/office/powerpoint/2010/main" val="6750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bioinformatician</a:t>
            </a:r>
            <a:r>
              <a:rPr lang="en-US" dirty="0" smtClean="0"/>
              <a:t>,</a:t>
            </a:r>
            <a:r>
              <a:rPr lang="en-US" baseline="0" dirty="0" smtClean="0"/>
              <a:t> it is hard for me to understand precision medicine since what we have done in the past 1000 years all of them is for ‘precision medicine’. And I cannot tell the difference between precision medicine, personalized medicine, smart medicine, smart hospital. In prefer to use “automatic medicine” to describe my works which just like “Amazon Go”, the patients call here, draw the blood, DNA will be sequenced, cell-free DNA methylation will be measured, AFP, HBV will be detected and then the system will tell you are 90% having too much alcohol, 70% have liver damage.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112205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Another </a:t>
            </a:r>
            <a:r>
              <a:rPr lang="en-US" sz="1200" kern="1200" dirty="0" smtClean="0">
                <a:solidFill>
                  <a:schemeClr val="tx1"/>
                </a:solidFill>
                <a:latin typeface="+mn-lt"/>
                <a:ea typeface="+mn-ea"/>
                <a:cs typeface="+mn-cs"/>
              </a:rPr>
              <a:t>question is How to achieve Precision Medicine? </a:t>
            </a:r>
            <a:r>
              <a:rPr lang="en-US" sz="1200" kern="1200" baseline="0" dirty="0" smtClean="0">
                <a:solidFill>
                  <a:schemeClr val="tx1"/>
                </a:solidFill>
                <a:latin typeface="+mn-lt"/>
                <a:ea typeface="+mn-ea"/>
                <a:cs typeface="+mn-cs"/>
              </a:rPr>
              <a:t> The first way I think is knowledge driven in while we build more and more knowledge to each diseases. We identify all the disease genes and pathways and then we understand how the diseases were happened. The second way is I don’t care about we kinds of disease you are, I just know you are quite similar with another known diseases. I know how to therapy the know disease and you should be cured in same way. This way is also called Data Driven way. Actually, all the research works what I have conducted are belong to the first one, we selected a diseases, find case and control and find the difference and then find the disease genes.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60816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large genomic data time, we can do lots of things without clinical or demographic information. For example, we can apply genetic data to distinguish the race of the individual or estimate the proportion for each race components. With RNA-</a:t>
            </a:r>
            <a:r>
              <a:rPr lang="en-US" baseline="0" dirty="0" err="1" smtClean="0"/>
              <a:t>seq</a:t>
            </a:r>
            <a:r>
              <a:rPr lang="en-US" baseline="0" dirty="0" smtClean="0"/>
              <a:t> data, we can distinguish different human tissues. With DNA methylation data, we can tell the subtypes of brain cancer samples.  Different genetic component can be applied for different application.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312224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2612664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5/16/2019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5/16/2019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5/16/2019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5/16/2019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5/16/2019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5/16/2019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5/16/2019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1.xml"/><Relationship Id="rId4" Type="http://schemas.openxmlformats.org/officeDocument/2006/relationships/hyperlink" Target="https://www.beckman.com/reagents/genomic/dna-isolation/from-plasma/evaluate-apostle-minimax"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671988" y="221974"/>
            <a:ext cx="12045950" cy="523220"/>
          </a:xfrm>
          <a:prstGeom prst="rect">
            <a:avLst/>
          </a:prstGeom>
        </p:spPr>
        <p:txBody>
          <a:bodyPr wrap="square">
            <a:spAutoFit/>
          </a:bodyPr>
          <a:lstStyle/>
          <a:p>
            <a:r>
              <a:rPr lang="en-US" sz="2800" dirty="0">
                <a:solidFill>
                  <a:srgbClr val="000000"/>
                </a:solidFill>
                <a:latin typeface="Arial" panose="020B0604020202020204" pitchFamily="34" charset="0"/>
              </a:rPr>
              <a:t>Linkage analysis to identify acute myeloid leukemia (AML) genes: TGM6</a:t>
            </a:r>
          </a:p>
        </p:txBody>
      </p:sp>
      <p:sp>
        <p:nvSpPr>
          <p:cNvPr id="6" name="Rectangle 5"/>
          <p:cNvSpPr/>
          <p:nvPr/>
        </p:nvSpPr>
        <p:spPr>
          <a:xfrm>
            <a:off x="6139358" y="6534941"/>
            <a:ext cx="6011582"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S et al..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four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TGM6(Transglutaminase-6): L517W occurred </a:t>
            </a:r>
            <a:r>
              <a:rPr lang="en-US" sz="2000" dirty="0">
                <a:latin typeface="Arial" panose="020B0604020202020204" pitchFamily="34" charset="0"/>
                <a:cs typeface="Arial" panose="020B0604020202020204" pitchFamily="34" charset="0"/>
              </a:rPr>
              <a:t>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1757212" cy="369332"/>
          </a:xfrm>
          <a:prstGeom prst="rect">
            <a:avLst/>
          </a:prstGeom>
        </p:spPr>
        <p:txBody>
          <a:bodyPr wrap="none">
            <a:spAutoFit/>
          </a:bodyPr>
          <a:lstStyle/>
          <a:p>
            <a:r>
              <a:rPr lang="en-US" dirty="0" smtClean="0">
                <a:solidFill>
                  <a:srgbClr val="FF0000"/>
                </a:solidFill>
              </a:rPr>
              <a:t>20p13, P=5x10</a:t>
            </a:r>
            <a:r>
              <a:rPr lang="en-US" baseline="30000" dirty="0" smtClean="0">
                <a:solidFill>
                  <a:srgbClr val="FF0000"/>
                </a:solidFill>
              </a:rPr>
              <a:t>-5</a:t>
            </a:r>
            <a:endParaRPr lang="en-US" baseline="30000" dirty="0">
              <a:solidFill>
                <a:srgbClr val="FF0000"/>
              </a:solidFill>
            </a:endParaRP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85323" y="721389"/>
            <a:ext cx="4361772" cy="3520948"/>
          </a:xfrm>
          <a:prstGeom prst="rect">
            <a:avLst/>
          </a:prstGeom>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9067"/>
            <a:ext cx="12045950"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Gene-based recessive </a:t>
            </a:r>
            <a:r>
              <a:rPr lang="en-US" sz="2800" dirty="0" err="1">
                <a:solidFill>
                  <a:srgbClr val="000000"/>
                </a:solidFill>
                <a:latin typeface="Arial" panose="020B0604020202020204" pitchFamily="34" charset="0"/>
              </a:rPr>
              <a:t>diplotype</a:t>
            </a:r>
            <a:r>
              <a:rPr lang="en-US" sz="2800" dirty="0">
                <a:solidFill>
                  <a:srgbClr val="000000"/>
                </a:solidFill>
                <a:latin typeface="Arial" panose="020B0604020202020204" pitchFamily="34" charset="0"/>
              </a:rPr>
              <a:t> exome scan discovers FGF6 as a iron metabolism gene</a:t>
            </a: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3"/>
          <a:srcRect l="4397"/>
          <a:stretch/>
        </p:blipFill>
        <p:spPr>
          <a:xfrm>
            <a:off x="57150" y="2965817"/>
            <a:ext cx="3727627" cy="3142817"/>
          </a:xfrm>
          <a:prstGeom prst="rect">
            <a:avLst/>
          </a:prstGeom>
        </p:spPr>
      </p:pic>
      <p:sp>
        <p:nvSpPr>
          <p:cNvPr id="32" name="TextBox 31"/>
          <p:cNvSpPr txBox="1"/>
          <p:nvPr/>
        </p:nvSpPr>
        <p:spPr>
          <a:xfrm>
            <a:off x="1920963" y="343123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121455" y="150427"/>
            <a:ext cx="12896850" cy="523220"/>
          </a:xfrm>
          <a:prstGeom prst="rect">
            <a:avLst/>
          </a:prstGeom>
        </p:spPr>
        <p:txBody>
          <a:bodyPr wrap="square">
            <a:spAutoFit/>
          </a:bodyPr>
          <a:lstStyle/>
          <a:p>
            <a:r>
              <a:rPr lang="en-US" sz="2800" dirty="0">
                <a:solidFill>
                  <a:srgbClr val="000000"/>
                </a:solidFill>
                <a:latin typeface="Arial" panose="020B0604020202020204" pitchFamily="34" charset="0"/>
              </a:rPr>
              <a:t>Molecular, Cellular and Immunohistochemistry to Validate FGF6 Functions</a:t>
            </a: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Blood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early biomarkers for </a:t>
            </a:r>
            <a:r>
              <a:rPr lang="en-US" sz="2000" u="sng" dirty="0" smtClean="0">
                <a:latin typeface="Arial" panose="020B0604020202020204" pitchFamily="34" charset="0"/>
                <a:cs typeface="Arial" panose="020B0604020202020204" pitchFamily="34" charset="0"/>
              </a:rPr>
              <a:t>HBV-HCC (Clinical Epigenetics, 2017)</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 (</a:t>
            </a:r>
            <a:r>
              <a:rPr lang="en-US" sz="2000" u="sng" dirty="0" err="1" smtClean="0">
                <a:latin typeface="Arial" panose="020B0604020202020204" pitchFamily="34" charset="0"/>
                <a:cs typeface="Arial" panose="020B0604020202020204" pitchFamily="34" charset="0"/>
              </a:rPr>
              <a:t>PloS</a:t>
            </a:r>
            <a:r>
              <a:rPr lang="en-US" sz="2000" u="sng" dirty="0" smtClean="0">
                <a:latin typeface="Arial" panose="020B0604020202020204" pitchFamily="34" charset="0"/>
                <a:cs typeface="Arial" panose="020B0604020202020204" pitchFamily="34" charset="0"/>
              </a:rPr>
              <a:t> One, 2015)</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253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Human Genome and modification systems (Epigenetics)</a:t>
            </a: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291974" y="329654"/>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The Power of DNA methylation a biomarker </a:t>
            </a: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4"/>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336073" y="6423030"/>
            <a:ext cx="2460738" cy="276999"/>
          </a:xfrm>
          <a:prstGeom prst="rect">
            <a:avLst/>
          </a:prstGeom>
        </p:spPr>
        <p:txBody>
          <a:bodyPr wrap="none">
            <a:spAutoFit/>
          </a:bodyPr>
          <a:lstStyle/>
          <a:p>
            <a:r>
              <a:rPr lang="en-US" sz="1200" i="1" dirty="0" err="1">
                <a:latin typeface="ITCSymbolStd-MediumItalic"/>
              </a:rPr>
              <a:t>Kaminsky</a:t>
            </a:r>
            <a:r>
              <a:rPr lang="en-US" sz="12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6"/>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2888932" cy="276999"/>
          </a:xfrm>
          <a:prstGeom prst="rect">
            <a:avLst/>
          </a:prstGeom>
        </p:spPr>
        <p:txBody>
          <a:bodyPr wrap="none">
            <a:spAutoFit/>
          </a:bodyPr>
          <a:lstStyle/>
          <a:p>
            <a:r>
              <a:rPr lang="en-US" sz="1200" i="1" dirty="0">
                <a:latin typeface="ITCSymbolStd-MediumItalic"/>
              </a:rPr>
              <a:t>Horvath, Nature Review Genetics, 2018</a:t>
            </a:r>
            <a:endParaRPr lang="en-US" sz="1200" i="1" dirty="0">
              <a:latin typeface="ITCSymbolStd-MediumItalic"/>
            </a:endParaRPr>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33672" y="79029"/>
            <a:ext cx="11654855"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𝑌</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α</m:t>
                        </m:r>
                      </m:e>
                      <m:sub>
                        <m:r>
                          <m:rPr>
                            <m:sty m:val="p"/>
                          </m:rPr>
                          <a:rPr lang="en-US" altLang="zh-CN" sz="1600">
                            <a:latin typeface="Cambria Math" panose="02040503050406030204" pitchFamily="18" charset="0"/>
                          </a:rPr>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a:latin typeface="Cambria Math" panose="02040503050406030204" pitchFamily="18" charset="0"/>
                      </a:rPr>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𝛾</m:t>
                        </m:r>
                      </m:e>
                      <m:sub>
                        <m:r>
                          <a:rPr lang="en-US" altLang="zh-CN" sz="1600">
                            <a:latin typeface="Cambria Math" panose="02040503050406030204" pitchFamily="18" charset="0"/>
                          </a:rPr>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𝛿</m:t>
                        </m:r>
                      </m:e>
                      <m:sub>
                        <m:r>
                          <a:rPr lang="en-US" altLang="zh-CN" sz="1600">
                            <a:latin typeface="Cambria Math" panose="02040503050406030204" pitchFamily="18" charset="0"/>
                          </a:rPr>
                          <m:t>𝑖𝑔</m:t>
                        </m:r>
                      </m:sub>
                    </m:sSub>
                    <m:r>
                      <a:rPr lang="en-US" altLang="zh-CN" sz="1600">
                        <a:latin typeface="Cambria Math" panose="02040503050406030204" pitchFamily="18" charset="0"/>
                      </a:rPr>
                      <m:t> </m:t>
                    </m:r>
                  </m:oMath>
                </a14:m>
                <a:r>
                  <a:rPr lang="en-US" sz="1600" dirty="0">
                    <a:latin typeface="Arial" panose="020B0604020202020204" pitchFamily="34" charset="0"/>
                    <a:cs typeface="Arial" panose="020B0604020202020204" pitchFamily="34" charset="0"/>
                  </a:rPr>
                  <a:t>represents additive and multiplicative effects of </a:t>
                </a:r>
                <a14:m>
                  <m:oMath xmlns:m="http://schemas.openxmlformats.org/officeDocument/2006/math">
                    <m:r>
                      <a:rPr lang="en-US" altLang="zh-CN" sz="1600">
                        <a:latin typeface="Cambria Math" panose="02040503050406030204" pitchFamily="18" charset="0"/>
                      </a:rPr>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𝜀</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random error, mean is 0 and variants </a:t>
                </a:r>
                <a14:m>
                  <m:oMath xmlns:m="http://schemas.openxmlformats.org/officeDocument/2006/math">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𝜎</m:t>
                            </m:r>
                          </m:e>
                          <m:sub>
                            <m:r>
                              <a:rPr lang="en-US" altLang="zh-CN" sz="1600">
                                <a:latin typeface="Cambria Math" panose="02040503050406030204" pitchFamily="18" charset="0"/>
                              </a:rPr>
                              <m:t>𝑔</m:t>
                            </m:r>
                          </m:sub>
                        </m:sSub>
                      </m:e>
                      <m:sup>
                        <m:r>
                          <a:rPr lang="en-US" altLang="zh-CN" sz="1600">
                            <a:latin typeface="Cambria Math" panose="02040503050406030204" pitchFamily="18" charset="0"/>
                          </a:rPr>
                          <m:t>2</m:t>
                        </m:r>
                      </m:sup>
                    </m:sSup>
                  </m:oMath>
                </a14:m>
                <a:endParaRPr lang="zh-CN" altLang="zh-CN" sz="1600" dirty="0">
                  <a:latin typeface="Arial" panose="020B0604020202020204" pitchFamily="34" charset="0"/>
                  <a:cs typeface="Arial" panose="020B0604020202020204" pitchFamily="34" charset="0"/>
                </a:endParaRPr>
              </a:p>
            </p:txBody>
          </p:sp>
        </mc:Choice>
        <mc:Fallback xmlns="">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a:t>
            </a:r>
            <a:r>
              <a:rPr lang="en-US" dirty="0">
                <a:latin typeface="Times New Roman" panose="02020603050405020304" pitchFamily="18" charset="0"/>
                <a:ea typeface="Times New Roman" panose="02020603050405020304" pitchFamily="18" charset="0"/>
              </a:rPr>
              <a:t>2015). </a:t>
            </a:r>
            <a:r>
              <a:rPr lang="en-US" dirty="0" err="1">
                <a:latin typeface="Times New Roman" panose="02020603050405020304" pitchFamily="18" charset="0"/>
                <a:ea typeface="Times New Roman" panose="02020603050405020304" pitchFamily="18" charset="0"/>
              </a:rPr>
              <a:t>Clin</a:t>
            </a:r>
            <a:r>
              <a:rPr lang="en-US" dirty="0">
                <a:latin typeface="Times New Roman" panose="02020603050405020304" pitchFamily="18" charset="0"/>
                <a:ea typeface="Times New Roman" panose="02020603050405020304" pitchFamily="18" charset="0"/>
              </a:rPr>
              <a:t> Epigenetics 7: 3</a:t>
            </a:r>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3"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Methylation Status Determined-Single Nucleotide Primer Extension Technique (MSD-</a:t>
            </a:r>
            <a:r>
              <a:rPr lang="en-US" sz="2800" dirty="0" err="1">
                <a:solidFill>
                  <a:srgbClr val="000000"/>
                </a:solidFill>
                <a:latin typeface="Arial" panose="020B0604020202020204" pitchFamily="34" charset="0"/>
              </a:rPr>
              <a:t>SNuPET</a:t>
            </a:r>
            <a:r>
              <a:rPr lang="en-US" sz="2800" dirty="0">
                <a:solidFill>
                  <a:srgbClr val="000000"/>
                </a:solidFill>
                <a:latin typeface="Arial" panose="020B0604020202020204" pitchFamily="34" charset="0"/>
              </a:rPr>
              <a:t>) based Cancer Prediction </a:t>
            </a:r>
            <a:r>
              <a:rPr lang="en-US" altLang="zh-CN" sz="2800" dirty="0">
                <a:solidFill>
                  <a:srgbClr val="000000"/>
                </a:solidFill>
                <a:latin typeface="Arial" panose="020B0604020202020204" pitchFamily="34" charset="0"/>
              </a:rPr>
              <a:t> </a:t>
            </a:r>
            <a:endParaRPr lang="en-US" sz="2800" dirty="0">
              <a:solidFill>
                <a:srgbClr val="000000"/>
              </a:solidFill>
              <a:latin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4"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platforms.</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are 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
        <p:nvSpPr>
          <p:cNvPr id="37" name="TextBox 36"/>
          <p:cNvSpPr txBox="1"/>
          <p:nvPr/>
        </p:nvSpPr>
        <p:spPr>
          <a:xfrm rot="16200000">
            <a:off x="-1155118" y="2662944"/>
            <a:ext cx="2479525" cy="369332"/>
          </a:xfrm>
          <a:prstGeom prst="rect">
            <a:avLst/>
          </a:prstGeom>
          <a:noFill/>
        </p:spPr>
        <p:txBody>
          <a:bodyPr wrap="none" rtlCol="0">
            <a:spAutoFit/>
          </a:bodyPr>
          <a:lstStyle/>
          <a:p>
            <a:r>
              <a:rPr lang="en-US" dirty="0" smtClean="0"/>
              <a:t>Methylation Level (beta)</a:t>
            </a:r>
            <a:endParaRPr lang="en-US" dirty="0"/>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668" y="65666"/>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pic>
        <p:nvPicPr>
          <p:cNvPr id="11" name="Picture 10"/>
          <p:cNvPicPr>
            <a:picLocks noChangeAspect="1"/>
          </p:cNvPicPr>
          <p:nvPr/>
        </p:nvPicPr>
        <p:blipFill>
          <a:blip r:embed="rId3"/>
          <a:stretch>
            <a:fillRect/>
          </a:stretch>
        </p:blipFill>
        <p:spPr>
          <a:xfrm>
            <a:off x="894760" y="3812269"/>
            <a:ext cx="4009002" cy="2957635"/>
          </a:xfrm>
          <a:prstGeom prst="rect">
            <a:avLst/>
          </a:prstGeom>
        </p:spPr>
      </p:pic>
      <p:pic>
        <p:nvPicPr>
          <p:cNvPr id="14" name="Picture 13"/>
          <p:cNvPicPr>
            <a:picLocks noChangeAspect="1"/>
          </p:cNvPicPr>
          <p:nvPr/>
        </p:nvPicPr>
        <p:blipFill>
          <a:blip r:embed="rId4"/>
          <a:stretch>
            <a:fillRect/>
          </a:stretch>
        </p:blipFill>
        <p:spPr>
          <a:xfrm>
            <a:off x="311249" y="2171815"/>
            <a:ext cx="5610225" cy="1104900"/>
          </a:xfrm>
          <a:prstGeom prst="rect">
            <a:avLst/>
          </a:prstGeom>
        </p:spPr>
      </p:pic>
      <p:sp>
        <p:nvSpPr>
          <p:cNvPr id="15" name="Rectangle 14"/>
          <p:cNvSpPr/>
          <p:nvPr/>
        </p:nvSpPr>
        <p:spPr>
          <a:xfrm>
            <a:off x="294668" y="3323891"/>
            <a:ext cx="58356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268385" y="208607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855140" y="211465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103559" y="212417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198731" y="2130559"/>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
        <p:nvSpPr>
          <p:cNvPr id="24" name="Rectangle 23"/>
          <p:cNvSpPr/>
          <p:nvPr/>
        </p:nvSpPr>
        <p:spPr>
          <a:xfrm>
            <a:off x="5295" y="1365572"/>
            <a:ext cx="6489700" cy="707886"/>
          </a:xfrm>
          <a:prstGeom prst="rect">
            <a:avLst/>
          </a:prstGeom>
        </p:spPr>
        <p:txBody>
          <a:bodyPr wrap="square">
            <a:spAutoFit/>
          </a:bodyPr>
          <a:lstStyle/>
          <a:p>
            <a:pPr algn="ctr"/>
            <a:r>
              <a:rPr lang="en-US" sz="2000" dirty="0" smtClean="0">
                <a:latin typeface="Arial" panose="020B0604020202020204" pitchFamily="34" charset="0"/>
                <a:cs typeface="Arial" panose="020B0604020202020204" pitchFamily="34" charset="0"/>
              </a:rPr>
              <a:t>Aim: to identify early blood biomarkers for HBV-induced </a:t>
            </a:r>
            <a:r>
              <a:rPr lang="en-US" sz="2000" dirty="0">
                <a:latin typeface="Arial" panose="020B0604020202020204" pitchFamily="34" charset="0"/>
                <a:cs typeface="Arial" panose="020B0604020202020204" pitchFamily="34" charset="0"/>
              </a:rPr>
              <a:t>Hepatocellular carcinoma</a:t>
            </a:r>
          </a:p>
        </p:txBody>
      </p:sp>
      <p:sp>
        <p:nvSpPr>
          <p:cNvPr id="25" name="Rectangle 24"/>
          <p:cNvSpPr/>
          <p:nvPr/>
        </p:nvSpPr>
        <p:spPr>
          <a:xfrm>
            <a:off x="6640188" y="1310002"/>
            <a:ext cx="2852063"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Pooled 30 healthy control </a:t>
            </a:r>
            <a:endParaRPr lang="en-US" dirty="0">
              <a:latin typeface="Arial" panose="020B0604020202020204" pitchFamily="34" charset="0"/>
              <a:cs typeface="Arial" panose="020B0604020202020204" pitchFamily="34" charset="0"/>
            </a:endParaRPr>
          </a:p>
        </p:txBody>
      </p:sp>
      <p:sp>
        <p:nvSpPr>
          <p:cNvPr id="26" name="Rectangle 25"/>
          <p:cNvSpPr/>
          <p:nvPr/>
        </p:nvSpPr>
        <p:spPr>
          <a:xfrm>
            <a:off x="7124755" y="1654483"/>
            <a:ext cx="34548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HBV-related </a:t>
            </a:r>
            <a:r>
              <a:rPr lang="en-US" dirty="0">
                <a:latin typeface="Arial" panose="020B0604020202020204" pitchFamily="34" charset="0"/>
                <a:cs typeface="Arial" panose="020B0604020202020204" pitchFamily="34" charset="0"/>
              </a:rPr>
              <a:t>hepatitis</a:t>
            </a:r>
          </a:p>
        </p:txBody>
      </p:sp>
      <p:sp>
        <p:nvSpPr>
          <p:cNvPr id="27" name="Rectangle 26"/>
          <p:cNvSpPr/>
          <p:nvPr/>
        </p:nvSpPr>
        <p:spPr>
          <a:xfrm>
            <a:off x="7609322" y="2011372"/>
            <a:ext cx="40704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liver </a:t>
            </a:r>
            <a:r>
              <a:rPr lang="en-US" dirty="0" smtClean="0">
                <a:latin typeface="Arial" panose="020B0604020202020204" pitchFamily="34" charset="0"/>
                <a:cs typeface="Arial" panose="020B0604020202020204" pitchFamily="34" charset="0"/>
              </a:rPr>
              <a:t>cirrhosis </a:t>
            </a:r>
            <a:endParaRPr lang="en-US" dirty="0">
              <a:latin typeface="Arial" panose="020B0604020202020204" pitchFamily="34" charset="0"/>
              <a:cs typeface="Arial" panose="020B0604020202020204" pitchFamily="34" charset="0"/>
            </a:endParaRPr>
          </a:p>
        </p:txBody>
      </p:sp>
      <p:sp>
        <p:nvSpPr>
          <p:cNvPr id="28" name="Rectangle 27"/>
          <p:cNvSpPr/>
          <p:nvPr/>
        </p:nvSpPr>
        <p:spPr>
          <a:xfrm>
            <a:off x="8128498" y="2392597"/>
            <a:ext cx="416017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hepatocellular </a:t>
            </a:r>
            <a:endParaRPr lang="en-US" dirty="0"/>
          </a:p>
        </p:txBody>
      </p:sp>
      <p:cxnSp>
        <p:nvCxnSpPr>
          <p:cNvPr id="30" name="Straight Arrow Connector 29"/>
          <p:cNvCxnSpPr/>
          <p:nvPr/>
        </p:nvCxnSpPr>
        <p:spPr>
          <a:xfrm>
            <a:off x="6943496" y="1659531"/>
            <a:ext cx="36066" cy="175181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06189" y="2015701"/>
            <a:ext cx="0" cy="139564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11536" y="2358390"/>
            <a:ext cx="0" cy="105295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862511" y="2680340"/>
            <a:ext cx="16464" cy="73100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5"/>
          <a:srcRect l="19113" t="7318" r="18399" b="12606"/>
          <a:stretch/>
        </p:blipFill>
        <p:spPr>
          <a:xfrm>
            <a:off x="9667427" y="3511284"/>
            <a:ext cx="2195961" cy="1518903"/>
          </a:xfrm>
          <a:prstGeom prst="rect">
            <a:avLst/>
          </a:prstGeom>
        </p:spPr>
      </p:pic>
      <p:pic>
        <p:nvPicPr>
          <p:cNvPr id="42" name="图片 13"/>
          <p:cNvPicPr>
            <a:picLocks noChangeAspect="1"/>
          </p:cNvPicPr>
          <p:nvPr/>
        </p:nvPicPr>
        <p:blipFill rotWithShape="1">
          <a:blip r:embed="rId6" cstate="print"/>
          <a:srcRect t="6100" b="5084"/>
          <a:stretch/>
        </p:blipFill>
        <p:spPr>
          <a:xfrm>
            <a:off x="6672316" y="3571163"/>
            <a:ext cx="2697067" cy="1542664"/>
          </a:xfrm>
          <a:prstGeom prst="rect">
            <a:avLst/>
          </a:prstGeom>
        </p:spPr>
      </p:pic>
      <p:pic>
        <p:nvPicPr>
          <p:cNvPr id="43" name="Picture 42"/>
          <p:cNvPicPr>
            <a:picLocks noChangeAspect="1"/>
          </p:cNvPicPr>
          <p:nvPr/>
        </p:nvPicPr>
        <p:blipFill>
          <a:blip r:embed="rId7"/>
          <a:stretch>
            <a:fillRect/>
          </a:stretch>
        </p:blipFill>
        <p:spPr>
          <a:xfrm>
            <a:off x="6672316" y="5326409"/>
            <a:ext cx="5156189" cy="1443495"/>
          </a:xfrm>
          <a:prstGeom prst="rect">
            <a:avLst/>
          </a:prstGeom>
        </p:spPr>
      </p:pic>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414792" y="1407620"/>
            <a:ext cx="2676699" cy="2285119"/>
          </a:xfrm>
          <a:prstGeom prst="rect">
            <a:avLst/>
          </a:prstGeom>
        </p:spPr>
      </p:pic>
      <p:pic>
        <p:nvPicPr>
          <p:cNvPr id="3" name="Picture 2"/>
          <p:cNvPicPr>
            <a:picLocks noChangeAspect="1"/>
          </p:cNvPicPr>
          <p:nvPr/>
        </p:nvPicPr>
        <p:blipFill rotWithShape="1">
          <a:blip r:embed="rId3"/>
          <a:srcRect t="11461"/>
          <a:stretch/>
        </p:blipFill>
        <p:spPr>
          <a:xfrm>
            <a:off x="3149529" y="1525655"/>
            <a:ext cx="2780451" cy="2232669"/>
          </a:xfrm>
          <a:prstGeom prst="rect">
            <a:avLst/>
          </a:prstGeom>
        </p:spPr>
      </p:pic>
      <p:pic>
        <p:nvPicPr>
          <p:cNvPr id="4" name="Picture 3"/>
          <p:cNvPicPr>
            <a:picLocks noChangeAspect="1"/>
          </p:cNvPicPr>
          <p:nvPr/>
        </p:nvPicPr>
        <p:blipFill rotWithShape="1">
          <a:blip r:embed="rId4"/>
          <a:srcRect t="6397"/>
          <a:stretch/>
        </p:blipFill>
        <p:spPr>
          <a:xfrm>
            <a:off x="5988018" y="1512976"/>
            <a:ext cx="2770550" cy="2270566"/>
          </a:xfrm>
          <a:prstGeom prst="rect">
            <a:avLst/>
          </a:prstGeom>
        </p:spPr>
      </p:pic>
      <p:sp>
        <p:nvSpPr>
          <p:cNvPr id="5" name="Rectangle 4"/>
          <p:cNvSpPr/>
          <p:nvPr/>
        </p:nvSpPr>
        <p:spPr>
          <a:xfrm>
            <a:off x="682332" y="1155158"/>
            <a:ext cx="9710783"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a:t>
            </a:r>
            <a:r>
              <a:rPr lang="en-US" sz="1400" b="1" dirty="0" smtClean="0">
                <a:solidFill>
                  <a:srgbClr val="FF0000"/>
                </a:solidFill>
                <a:latin typeface="Arial" panose="020B0604020202020204" pitchFamily="34" charset="0"/>
                <a:cs typeface="Arial" panose="020B0604020202020204" pitchFamily="34" charset="0"/>
              </a:rPr>
              <a:t>hepatitis</a:t>
            </a:r>
            <a:r>
              <a:rPr lang="en-US" sz="1400" dirty="0" smtClean="0">
                <a:solidFill>
                  <a:srgbClr val="FF0000"/>
                </a:solidFill>
                <a:latin typeface="Arial" panose="020B0604020202020204" pitchFamily="34" charset="0"/>
                <a:cs typeface="Arial" panose="020B0604020202020204" pitchFamily="34" charset="0"/>
              </a:rPr>
              <a:t>                 HBV-related </a:t>
            </a:r>
            <a:r>
              <a:rPr lang="en-US" sz="1400" dirty="0">
                <a:solidFill>
                  <a:srgbClr val="FF0000"/>
                </a:solidFill>
                <a:latin typeface="Arial" panose="020B0604020202020204" pitchFamily="34" charset="0"/>
                <a:cs typeface="Arial" panose="020B0604020202020204" pitchFamily="34" charset="0"/>
              </a:rPr>
              <a:t>liver </a:t>
            </a:r>
            <a:r>
              <a:rPr lang="en-US" sz="1400" b="1" dirty="0" smtClean="0">
                <a:solidFill>
                  <a:srgbClr val="FF0000"/>
                </a:solidFill>
                <a:latin typeface="Arial" panose="020B0604020202020204" pitchFamily="34" charset="0"/>
                <a:cs typeface="Arial" panose="020B0604020202020204" pitchFamily="34" charset="0"/>
              </a:rPr>
              <a:t>cirrhosis</a:t>
            </a:r>
            <a:r>
              <a:rPr lang="en-US" sz="1400" dirty="0" smtClean="0">
                <a:solidFill>
                  <a:srgbClr val="FF0000"/>
                </a:solidFill>
                <a:latin typeface="Arial" panose="020B0604020202020204" pitchFamily="34" charset="0"/>
                <a:cs typeface="Arial" panose="020B0604020202020204" pitchFamily="34" charset="0"/>
              </a:rPr>
              <a:t>           HBV-related </a:t>
            </a:r>
            <a:r>
              <a:rPr lang="en-US" sz="1400" b="1" dirty="0" smtClean="0">
                <a:solidFill>
                  <a:srgbClr val="FF0000"/>
                </a:solidFill>
                <a:latin typeface="Arial" panose="020B0604020202020204" pitchFamily="34" charset="0"/>
                <a:cs typeface="Arial" panose="020B0604020202020204" pitchFamily="34" charset="0"/>
              </a:rPr>
              <a:t>HCC</a:t>
            </a:r>
            <a:endParaRPr lang="en-US" sz="1400" b="1"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571274" y="883275"/>
            <a:ext cx="3561290" cy="3333807"/>
          </a:xfrm>
          <a:prstGeom prst="rect">
            <a:avLst/>
          </a:prstGeom>
        </p:spPr>
      </p:pic>
      <p:pic>
        <p:nvPicPr>
          <p:cNvPr id="7" name="Picture 6"/>
          <p:cNvPicPr>
            <a:picLocks noChangeAspect="1"/>
          </p:cNvPicPr>
          <p:nvPr/>
        </p:nvPicPr>
        <p:blipFill>
          <a:blip r:embed="rId6"/>
          <a:stretch>
            <a:fillRect/>
          </a:stretch>
        </p:blipFill>
        <p:spPr>
          <a:xfrm>
            <a:off x="373550" y="3967652"/>
            <a:ext cx="2775979" cy="2285556"/>
          </a:xfrm>
          <a:prstGeom prst="rect">
            <a:avLst/>
          </a:prstGeom>
        </p:spPr>
      </p:pic>
      <p:pic>
        <p:nvPicPr>
          <p:cNvPr id="9" name="Picture 8"/>
          <p:cNvPicPr>
            <a:picLocks noChangeAspect="1"/>
          </p:cNvPicPr>
          <p:nvPr/>
        </p:nvPicPr>
        <p:blipFill>
          <a:blip r:embed="rId7"/>
          <a:stretch>
            <a:fillRect/>
          </a:stretch>
        </p:blipFill>
        <p:spPr>
          <a:xfrm>
            <a:off x="3036544" y="4090607"/>
            <a:ext cx="2433369" cy="2255505"/>
          </a:xfrm>
          <a:prstGeom prst="rect">
            <a:avLst/>
          </a:prstGeom>
        </p:spPr>
      </p:pic>
      <p:pic>
        <p:nvPicPr>
          <p:cNvPr id="11" name="Picture 10"/>
          <p:cNvPicPr>
            <a:picLocks noChangeAspect="1"/>
          </p:cNvPicPr>
          <p:nvPr/>
        </p:nvPicPr>
        <p:blipFill>
          <a:blip r:embed="rId8"/>
          <a:stretch>
            <a:fillRect/>
          </a:stretch>
        </p:blipFill>
        <p:spPr>
          <a:xfrm>
            <a:off x="7270099" y="4094260"/>
            <a:ext cx="2151324" cy="2251853"/>
          </a:xfrm>
          <a:prstGeom prst="rect">
            <a:avLst/>
          </a:prstGeom>
        </p:spPr>
      </p:pic>
      <p:pic>
        <p:nvPicPr>
          <p:cNvPr id="12" name="Picture 11"/>
          <p:cNvPicPr>
            <a:picLocks noChangeAspect="1"/>
          </p:cNvPicPr>
          <p:nvPr/>
        </p:nvPicPr>
        <p:blipFill>
          <a:blip r:embed="rId9"/>
          <a:stretch>
            <a:fillRect/>
          </a:stretch>
        </p:blipFill>
        <p:spPr>
          <a:xfrm>
            <a:off x="5351279" y="4021109"/>
            <a:ext cx="2121945" cy="2325003"/>
          </a:xfrm>
          <a:prstGeom prst="rect">
            <a:avLst/>
          </a:prstGeom>
        </p:spPr>
      </p:pic>
      <p:pic>
        <p:nvPicPr>
          <p:cNvPr id="13" name="Picture 12"/>
          <p:cNvPicPr>
            <a:picLocks noChangeAspect="1"/>
          </p:cNvPicPr>
          <p:nvPr/>
        </p:nvPicPr>
        <p:blipFill>
          <a:blip r:embed="rId10"/>
          <a:stretch>
            <a:fillRect/>
          </a:stretch>
        </p:blipFill>
        <p:spPr>
          <a:xfrm>
            <a:off x="9363135" y="4050124"/>
            <a:ext cx="1977108" cy="2180633"/>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7449423" y="6570779"/>
            <a:ext cx="4683141"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Y</a:t>
            </a:r>
            <a:r>
              <a:rPr lang="en-US" sz="1400" dirty="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Guo S# et al. </a:t>
            </a:r>
            <a:r>
              <a:rPr lang="en-US" sz="1400" dirty="0" err="1">
                <a:latin typeface="Arial" panose="020B0604020202020204" pitchFamily="34" charset="0"/>
                <a:ea typeface="Times New Roman" panose="02020603050405020304" pitchFamily="18" charset="0"/>
                <a:cs typeface="Arial" panose="020B0604020202020204" pitchFamily="34" charset="0"/>
              </a:rPr>
              <a:t>Clin</a:t>
            </a:r>
            <a:r>
              <a:rPr lang="en-US" sz="1400" dirty="0">
                <a:latin typeface="Arial" panose="020B0604020202020204" pitchFamily="34" charset="0"/>
                <a:ea typeface="Times New Roman" panose="02020603050405020304" pitchFamily="18" charset="0"/>
                <a:cs typeface="Arial" panose="020B0604020202020204" pitchFamily="34" charset="0"/>
              </a:rPr>
              <a:t> Epigenetics 2014;6(1):30</a:t>
            </a:r>
          </a:p>
        </p:txBody>
      </p:sp>
      <p:sp>
        <p:nvSpPr>
          <p:cNvPr id="16" name="Rectangle 15"/>
          <p:cNvSpPr/>
          <p:nvPr/>
        </p:nvSpPr>
        <p:spPr>
          <a:xfrm>
            <a:off x="6203298" y="5353128"/>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8039753" y="5353128"/>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10133595" y="5353128"/>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572393" y="6440688"/>
            <a:ext cx="2800126"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a:t>
            </a:r>
            <a:r>
              <a:rPr lang="en-US" sz="2800" dirty="0" smtClean="0">
                <a:latin typeface="Arial" panose="020B0604020202020204" pitchFamily="34" charset="0"/>
                <a:cs typeface="Arial" panose="020B0604020202020204" pitchFamily="34" charset="0"/>
              </a:rPr>
              <a:t>epigenetic </a:t>
            </a:r>
            <a:r>
              <a:rPr lang="en-US" sz="2800" dirty="0">
                <a:latin typeface="Arial" panose="020B0604020202020204" pitchFamily="34" charset="0"/>
                <a:cs typeface="Arial" panose="020B0604020202020204" pitchFamily="34" charset="0"/>
              </a:rPr>
              <a:t>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085868"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a:t>
            </a:r>
            <a:r>
              <a:rPr lang="en-US" sz="2800" dirty="0">
                <a:latin typeface="Arial" panose="020B0604020202020204" pitchFamily="34" charset="0"/>
                <a:cs typeface="Arial" panose="020B0604020202020204" pitchFamily="34" charset="0"/>
              </a:rPr>
              <a:t>d</a:t>
            </a:r>
            <a:r>
              <a:rPr lang="en-US" sz="2800" dirty="0" smtClean="0">
                <a:latin typeface="Arial" panose="020B0604020202020204" pitchFamily="34" charset="0"/>
                <a:cs typeface="Arial" panose="020B0604020202020204" pitchFamily="34" charset="0"/>
              </a:rPr>
              <a:t>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79432" y="5129323"/>
            <a:ext cx="9241632"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a:t>
            </a:r>
            <a:r>
              <a:rPr lang="en-US" sz="2800" dirty="0">
                <a:latin typeface="Arial" panose="020B0604020202020204" pitchFamily="34" charset="0"/>
                <a:cs typeface="Arial" panose="020B0604020202020204" pitchFamily="34" charset="0"/>
              </a:rPr>
              <a:t>o</a:t>
            </a:r>
            <a:r>
              <a:rPr lang="en-US" sz="2800" dirty="0" smtClean="0">
                <a:latin typeface="Arial" panose="020B0604020202020204" pitchFamily="34" charset="0"/>
                <a:cs typeface="Arial" panose="020B0604020202020204" pitchFamily="34" charset="0"/>
              </a:rPr>
              <a:t>btain </a:t>
            </a:r>
            <a:r>
              <a:rPr lang="en-US" sz="2800" dirty="0">
                <a:latin typeface="Arial" panose="020B0604020202020204" pitchFamily="34" charset="0"/>
                <a:cs typeface="Arial" panose="020B0604020202020204" pitchFamily="34" charset="0"/>
              </a:rPr>
              <a:t>e</a:t>
            </a:r>
            <a:r>
              <a:rPr lang="en-US" sz="2800" dirty="0" smtClean="0">
                <a:latin typeface="Arial" panose="020B0604020202020204" pitchFamily="34" charset="0"/>
                <a:cs typeface="Arial" panose="020B0604020202020204" pitchFamily="34" charset="0"/>
              </a:rPr>
              <a:t>xternal </a:t>
            </a:r>
            <a:r>
              <a:rPr lang="en-US" sz="2800" dirty="0">
                <a:latin typeface="Arial" panose="020B0604020202020204" pitchFamily="34" charset="0"/>
                <a:cs typeface="Arial" panose="020B0604020202020204" pitchFamily="34" charset="0"/>
              </a:rPr>
              <a:t>f</a:t>
            </a:r>
            <a:r>
              <a:rPr lang="en-US" sz="2800" dirty="0" smtClean="0">
                <a:latin typeface="Arial" panose="020B0604020202020204" pitchFamily="34" charset="0"/>
                <a:cs typeface="Arial" panose="020B0604020202020204" pitchFamily="34" charset="0"/>
              </a:rPr>
              <a:t>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Compound </a:t>
            </a:r>
            <a:r>
              <a:rPr lang="en-US" sz="2000" dirty="0">
                <a:latin typeface="Arial" panose="020B0604020202020204" pitchFamily="34" charset="0"/>
                <a:cs typeface="Arial" panose="020B0604020202020204" pitchFamily="34" charset="0"/>
              </a:rPr>
              <a:t>heterozygote analysis  to identify hemochromatosis </a:t>
            </a:r>
            <a:r>
              <a:rPr lang="en-US" sz="2000" dirty="0" smtClean="0">
                <a:latin typeface="Arial" panose="020B0604020202020204" pitchFamily="34" charset="0"/>
                <a:cs typeface="Arial" panose="020B0604020202020204" pitchFamily="34" charset="0"/>
              </a:rPr>
              <a:t>genes</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Serum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based early biomarkers for </a:t>
            </a:r>
            <a:r>
              <a:rPr lang="en-US" sz="2000" u="sng" dirty="0" smtClean="0">
                <a:latin typeface="Arial" panose="020B0604020202020204" pitchFamily="34" charset="0"/>
                <a:cs typeface="Arial" panose="020B0604020202020204" pitchFamily="34" charset="0"/>
              </a:rPr>
              <a:t>HBV-Liver Cancer</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a:t>
            </a:r>
            <a:r>
              <a:rPr lang="en-US" sz="2000" dirty="0" smtClean="0">
                <a:latin typeface="Arial" panose="020B0604020202020204" pitchFamily="34" charset="0"/>
                <a:cs typeface="Arial" panose="020B0604020202020204" pitchFamily="34" charset="0"/>
              </a:rPr>
              <a:t>diseases (CIBM)  </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a:t>
            </a:r>
            <a:r>
              <a:rPr lang="en-US" sz="2000" dirty="0" smtClean="0">
                <a:latin typeface="Arial" panose="020B0604020202020204" pitchFamily="34" charset="0"/>
                <a:cs typeface="Arial" panose="020B0604020202020204" pitchFamily="34" charset="0"/>
              </a:rPr>
              <a:t>screening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98" y="0"/>
            <a:ext cx="11620500" cy="954107"/>
          </a:xfrm>
          <a:prstGeom prst="rect">
            <a:avLst/>
          </a:prstGeom>
        </p:spPr>
        <p:txBody>
          <a:bodyPr wrap="square">
            <a:spAutoFit/>
          </a:bodyPr>
          <a:lstStyle/>
          <a:p>
            <a:pPr algn="ctr"/>
            <a:r>
              <a:rPr lang="en-US" sz="2800" dirty="0" err="1">
                <a:solidFill>
                  <a:srgbClr val="000000"/>
                </a:solidFill>
                <a:latin typeface="Arial" panose="020B0604020202020204" pitchFamily="34" charset="0"/>
              </a:rPr>
              <a:t>Methylcap-seq</a:t>
            </a:r>
            <a:r>
              <a:rPr lang="en-US" sz="2800" dirty="0">
                <a:solidFill>
                  <a:srgbClr val="000000"/>
                </a:solidFill>
                <a:latin typeface="Arial" panose="020B0604020202020204" pitchFamily="34" charset="0"/>
              </a:rPr>
              <a:t> reveals novel DNA methylation markers for the diagnosis and recurrence prediction of bladder cancer</a:t>
            </a:r>
          </a:p>
        </p:txBody>
      </p:sp>
      <p:pic>
        <p:nvPicPr>
          <p:cNvPr id="13" name="Picture 12"/>
          <p:cNvPicPr>
            <a:picLocks noChangeAspect="1"/>
          </p:cNvPicPr>
          <p:nvPr/>
        </p:nvPicPr>
        <p:blipFill>
          <a:blip r:embed="rId3"/>
          <a:stretch>
            <a:fillRect/>
          </a:stretch>
        </p:blipFill>
        <p:spPr>
          <a:xfrm>
            <a:off x="329134" y="1212334"/>
            <a:ext cx="3422025" cy="1927741"/>
          </a:xfrm>
          <a:prstGeom prst="rect">
            <a:avLst/>
          </a:prstGeom>
        </p:spPr>
      </p:pic>
      <p:sp>
        <p:nvSpPr>
          <p:cNvPr id="15" name="Rectangle 14"/>
          <p:cNvSpPr/>
          <p:nvPr/>
        </p:nvSpPr>
        <p:spPr>
          <a:xfrm>
            <a:off x="332309" y="31026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a:blip r:embed="rId4"/>
          <a:stretch>
            <a:fillRect/>
          </a:stretch>
        </p:blipFill>
        <p:spPr>
          <a:xfrm>
            <a:off x="332309" y="3539286"/>
            <a:ext cx="3463139" cy="3119403"/>
          </a:xfrm>
          <a:prstGeom prst="rect">
            <a:avLst/>
          </a:prstGeom>
        </p:spPr>
      </p:pic>
      <p:pic>
        <p:nvPicPr>
          <p:cNvPr id="41" name="Picture 40"/>
          <p:cNvPicPr>
            <a:picLocks noChangeAspect="1"/>
          </p:cNvPicPr>
          <p:nvPr/>
        </p:nvPicPr>
        <p:blipFill>
          <a:blip r:embed="rId5"/>
          <a:stretch>
            <a:fillRect/>
          </a:stretch>
        </p:blipFill>
        <p:spPr>
          <a:xfrm>
            <a:off x="3977535" y="3140075"/>
            <a:ext cx="3917337" cy="3443891"/>
          </a:xfrm>
          <a:prstGeom prst="rect">
            <a:avLst/>
          </a:prstGeom>
        </p:spPr>
      </p:pic>
      <p:pic>
        <p:nvPicPr>
          <p:cNvPr id="42" name="Picture 41"/>
          <p:cNvPicPr>
            <a:picLocks noChangeAspect="1"/>
          </p:cNvPicPr>
          <p:nvPr/>
        </p:nvPicPr>
        <p:blipFill>
          <a:blip r:embed="rId6"/>
          <a:stretch>
            <a:fillRect/>
          </a:stretch>
        </p:blipFill>
        <p:spPr>
          <a:xfrm>
            <a:off x="7962900" y="1030907"/>
            <a:ext cx="4178692" cy="5016758"/>
          </a:xfrm>
          <a:prstGeom prst="rect">
            <a:avLst/>
          </a:prstGeom>
        </p:spPr>
      </p:pic>
      <p:sp>
        <p:nvSpPr>
          <p:cNvPr id="43" name="Rectangle 42"/>
          <p:cNvSpPr/>
          <p:nvPr/>
        </p:nvSpPr>
        <p:spPr>
          <a:xfrm>
            <a:off x="3661094" y="1591911"/>
            <a:ext cx="4391871" cy="1015663"/>
          </a:xfrm>
          <a:prstGeom prst="rect">
            <a:avLst/>
          </a:prstGeom>
        </p:spPr>
        <p:txBody>
          <a:bodyPr wrap="square">
            <a:spAutoFit/>
          </a:bodyPr>
          <a:lstStyle/>
          <a:p>
            <a:pPr algn="ctr"/>
            <a:r>
              <a:rPr lang="en-US" sz="2000" b="1" dirty="0" smtClean="0">
                <a:latin typeface="Arial" panose="020B0604020202020204" pitchFamily="34" charset="0"/>
                <a:cs typeface="Arial" panose="020B0604020202020204" pitchFamily="34" charset="0"/>
              </a:rPr>
              <a:t>Aim: to Identify urine DNA methylation </a:t>
            </a:r>
            <a:r>
              <a:rPr lang="en-US" sz="2000" b="1" dirty="0">
                <a:latin typeface="Arial" panose="020B0604020202020204" pitchFamily="34" charset="0"/>
                <a:cs typeface="Arial" panose="020B0604020202020204" pitchFamily="34" charset="0"/>
              </a:rPr>
              <a:t>based </a:t>
            </a:r>
            <a:r>
              <a:rPr lang="en-US" sz="2000" b="1" dirty="0" smtClean="0">
                <a:latin typeface="Arial" panose="020B0604020202020204" pitchFamily="34" charset="0"/>
                <a:cs typeface="Arial" panose="020B0604020202020204" pitchFamily="34" charset="0"/>
              </a:rPr>
              <a:t>bladder cancer diagnosis biomarkers</a:t>
            </a:r>
            <a:endParaRPr lang="en-US" sz="2000" b="1" dirty="0">
              <a:latin typeface="Arial" panose="020B0604020202020204" pitchFamily="34" charset="0"/>
              <a:cs typeface="Arial" panose="020B0604020202020204" pitchFamily="34" charset="0"/>
            </a:endParaRPr>
          </a:p>
        </p:txBody>
      </p:sp>
      <p:sp>
        <p:nvSpPr>
          <p:cNvPr id="44" name="Rectangle 43"/>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425736" cy="954107"/>
          </a:xfrm>
          <a:prstGeom prst="rect">
            <a:avLst/>
          </a:prstGeom>
          <a:noFill/>
          <a:ln w="25400">
            <a:noFill/>
          </a:ln>
        </p:spPr>
        <p:txBody>
          <a:bodyPr wrap="square" rtlCol="0">
            <a:spAutoFit/>
          </a:bodyPr>
          <a:lstStyle/>
          <a:p>
            <a:pPr algn="ctr"/>
            <a:r>
              <a:rPr lang="en-US" altLang="zh-CN" sz="2800" dirty="0">
                <a:solidFill>
                  <a:srgbClr val="000000"/>
                </a:solidFill>
                <a:latin typeface="Arial" panose="020B0604020202020204" pitchFamily="34" charset="0"/>
              </a:rPr>
              <a:t>Application of DNA methylation Panel in Diagnosis and Surgery Evaluation</a:t>
            </a:r>
            <a:endParaRPr lang="zh-CN" altLang="en-US" sz="2800" dirty="0">
              <a:solidFill>
                <a:srgbClr val="000000"/>
              </a:solidFill>
              <a:latin typeface="Arial" panose="020B0604020202020204" pitchFamily="34" charset="0"/>
            </a:endParaRPr>
          </a:p>
        </p:txBody>
      </p:sp>
      <p:sp>
        <p:nvSpPr>
          <p:cNvPr id="10" name="矩形 9"/>
          <p:cNvSpPr/>
          <p:nvPr/>
        </p:nvSpPr>
        <p:spPr>
          <a:xfrm>
            <a:off x="1766961" y="2206332"/>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800067" y="1496698"/>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1323799" y="35293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1192953" y="2949226"/>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876144" y="2959683"/>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1052758" y="3773362"/>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834667" y="272884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3179084" y="272826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3363309" y="348134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2441835" y="196398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1024183" y="4535942"/>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1242591" y="423597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3363309" y="428770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3102492" y="4543586"/>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800066" y="5596004"/>
            <a:ext cx="4648233"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to 2 individuals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3358573" y="5334817"/>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2130344" y="62025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1864151" y="6420221"/>
            <a:ext cx="2792752"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6294543" y="3015353"/>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879264" y="1532885"/>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6218411" y="4631776"/>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9151993" y="4615099"/>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6469249" y="435229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9330576" y="433619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517989" y="2794644"/>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590884" y="4666276"/>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973007" y="5454038"/>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492906" y="201499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967429" y="2288997"/>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569403" y="351213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6008122" y="3779203"/>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517989" y="5150779"/>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p:nvPr/>
        </p:nvCxnSpPr>
        <p:spPr>
          <a:xfrm flipH="1">
            <a:off x="10028000" y="5015209"/>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799771" y="5937958"/>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00" y="4234720"/>
            <a:ext cx="4496443" cy="2394391"/>
          </a:xfrm>
          <a:prstGeom prst="rect">
            <a:avLst/>
          </a:prstGeom>
        </p:spPr>
      </p:pic>
      <p:sp>
        <p:nvSpPr>
          <p:cNvPr id="3" name="Rectangle 2"/>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604048" y="167773"/>
            <a:ext cx="9204764" cy="523220"/>
          </a:xfrm>
          <a:prstGeom prst="rect">
            <a:avLst/>
          </a:prstGeom>
        </p:spPr>
        <p:txBody>
          <a:bodyPr wrap="none">
            <a:spAutoFit/>
          </a:bodyPr>
          <a:lstStyle/>
          <a:p>
            <a:r>
              <a:rPr lang="en-US" sz="2800" dirty="0">
                <a:solidFill>
                  <a:srgbClr val="000000"/>
                </a:solidFill>
                <a:latin typeface="Arial" panose="020B0604020202020204" pitchFamily="34" charset="0"/>
              </a:rPr>
              <a:t>Methylation Haplotype </a:t>
            </a:r>
            <a:r>
              <a:rPr lang="en-US" sz="2800" dirty="0" smtClean="0">
                <a:solidFill>
                  <a:srgbClr val="000000"/>
                </a:solidFill>
                <a:latin typeface="Arial" panose="020B0604020202020204" pitchFamily="34" charset="0"/>
              </a:rPr>
              <a:t>and Methylation </a:t>
            </a:r>
            <a:r>
              <a:rPr lang="en-US" sz="2800" dirty="0">
                <a:solidFill>
                  <a:srgbClr val="000000"/>
                </a:solidFill>
                <a:latin typeface="Arial" panose="020B0604020202020204" pitchFamily="34" charset="0"/>
              </a:rPr>
              <a:t>Haplotype </a:t>
            </a:r>
            <a:r>
              <a:rPr lang="en-US" sz="2800" dirty="0" smtClean="0">
                <a:solidFill>
                  <a:srgbClr val="000000"/>
                </a:solidFill>
                <a:latin typeface="Arial" panose="020B0604020202020204" pitchFamily="34" charset="0"/>
              </a:rPr>
              <a:t>Load  </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6"/>
                <a:stretch>
                  <a:fillRect l="-2010" t="-5556" r="-2010" b="-11111"/>
                </a:stretch>
              </a:blipFill>
            </p:spPr>
            <p:txBody>
              <a:bodyPr/>
              <a:lstStyle/>
              <a:p>
                <a:r>
                  <a:rPr lang="en-US">
                    <a:noFill/>
                  </a:rPr>
                  <a:t> </a:t>
                </a:r>
              </a:p>
            </p:txBody>
          </p:sp>
        </mc:Fallback>
      </mc:AlternateContent>
      <p:sp>
        <p:nvSpPr>
          <p:cNvPr id="8" name="Rectangle 7"/>
          <p:cNvSpPr/>
          <p:nvPr/>
        </p:nvSpPr>
        <p:spPr>
          <a:xfrm>
            <a:off x="5295900" y="5467048"/>
            <a:ext cx="7005444" cy="400110"/>
          </a:xfrm>
          <a:prstGeom prst="rect">
            <a:avLst/>
          </a:prstGeom>
        </p:spPr>
        <p:txBody>
          <a:bodyPr wrap="none">
            <a:spAutoFit/>
          </a:bodyPr>
          <a:lstStyle/>
          <a:p>
            <a:r>
              <a:rPr lang="en-US" sz="2000" dirty="0">
                <a:solidFill>
                  <a:srgbClr val="000000"/>
                </a:solidFill>
                <a:latin typeface="Arial" panose="020B0604020202020204" pitchFamily="34" charset="0"/>
                <a:cs typeface="Arial" panose="020B0604020202020204" pitchFamily="34" charset="0"/>
              </a:rPr>
              <a:t>Methylation level and pattern of co-methylation (complexity) </a:t>
            </a:r>
          </a:p>
        </p:txBody>
      </p:sp>
      <p:sp>
        <p:nvSpPr>
          <p:cNvPr id="9" name="Right Arrow 8"/>
          <p:cNvSpPr/>
          <p:nvPr/>
        </p:nvSpPr>
        <p:spPr>
          <a:xfrm>
            <a:off x="6805620" y="3809752"/>
            <a:ext cx="204780" cy="42496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36200" y="1142171"/>
            <a:ext cx="4759700" cy="2848773"/>
          </a:xfrm>
          <a:prstGeom prst="rect">
            <a:avLst/>
          </a:prstGeom>
        </p:spPr>
      </p:pic>
      <p:sp>
        <p:nvSpPr>
          <p:cNvPr id="11" name="Rectangle 10"/>
          <p:cNvSpPr/>
          <p:nvPr/>
        </p:nvSpPr>
        <p:spPr>
          <a:xfrm>
            <a:off x="536200" y="3819557"/>
            <a:ext cx="2954720" cy="369332"/>
          </a:xfrm>
          <a:prstGeom prst="rect">
            <a:avLst/>
          </a:prstGeom>
        </p:spPr>
        <p:txBody>
          <a:bodyPr wrap="none">
            <a:spAutoFit/>
          </a:bodyPr>
          <a:lstStyle/>
          <a:p>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ctDNA</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10-200ng/</a:t>
            </a:r>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ul</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Plasma</a:t>
            </a: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6362" y="272883"/>
            <a:ext cx="10730823" cy="523220"/>
          </a:xfrm>
          <a:prstGeom prst="rect">
            <a:avLst/>
          </a:prstGeom>
        </p:spPr>
        <p:txBody>
          <a:bodyPr wrap="none">
            <a:spAutoFit/>
          </a:bodyPr>
          <a:lstStyle/>
          <a:p>
            <a:r>
              <a:rPr lang="en-US" sz="2800" dirty="0">
                <a:solidFill>
                  <a:srgbClr val="000000"/>
                </a:solidFill>
                <a:latin typeface="Arial" panose="020B0604020202020204" pitchFamily="34" charset="0"/>
              </a:rPr>
              <a:t>Tissue clustering based on cell-free circulating DNA methylation</a:t>
            </a:r>
          </a:p>
        </p:txBody>
      </p:sp>
      <p:sp>
        <p:nvSpPr>
          <p:cNvPr id="4" name="Rectangle 3"/>
          <p:cNvSpPr/>
          <p:nvPr/>
        </p:nvSpPr>
        <p:spPr>
          <a:xfrm>
            <a:off x="8536632" y="650099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
        <p:nvSpPr>
          <p:cNvPr id="5" name="Rectangle 4"/>
          <p:cNvSpPr/>
          <p:nvPr/>
        </p:nvSpPr>
        <p:spPr>
          <a:xfrm>
            <a:off x="223377" y="6058237"/>
            <a:ext cx="9257663" cy="584775"/>
          </a:xfrm>
          <a:prstGeom prst="rect">
            <a:avLst/>
          </a:prstGeom>
        </p:spPr>
        <p:txBody>
          <a:bodyPr wrap="none">
            <a:spAutoFit/>
          </a:bodyPr>
          <a:lstStyle/>
          <a:p>
            <a:pPr marL="285750" indent="-285750">
              <a:buFont typeface="Wingdings" panose="05000000000000000000" pitchFamily="2" charset="2"/>
              <a:buChar char="Ø"/>
            </a:pPr>
            <a:r>
              <a:rPr lang="en-US" sz="1600" dirty="0">
                <a:solidFill>
                  <a:srgbClr val="000000"/>
                </a:solidFill>
                <a:latin typeface="Arial" panose="020B0604020202020204" pitchFamily="34" charset="0"/>
              </a:rPr>
              <a:t>Unsupervised clustering of human tissues using the top 15% most-variable regions from WGBS  </a:t>
            </a:r>
          </a:p>
          <a:p>
            <a:pPr marL="285750" indent="-285750">
              <a:buFont typeface="Wingdings" panose="05000000000000000000" pitchFamily="2" charset="2"/>
              <a:buChar char="Ø"/>
            </a:pPr>
            <a:r>
              <a:rPr lang="en-US" sz="1600" dirty="0">
                <a:solidFill>
                  <a:srgbClr val="000000"/>
                </a:solidFill>
                <a:latin typeface="Arial" panose="020B0604020202020204" pitchFamily="34" charset="0"/>
              </a:rPr>
              <a:t>We identified numerous germ-layer-specific methylation markers</a:t>
            </a:r>
          </a:p>
        </p:txBody>
      </p:sp>
      <p:grpSp>
        <p:nvGrpSpPr>
          <p:cNvPr id="7" name="Group 6"/>
          <p:cNvGrpSpPr/>
          <p:nvPr/>
        </p:nvGrpSpPr>
        <p:grpSpPr>
          <a:xfrm>
            <a:off x="1851025" y="1180824"/>
            <a:ext cx="8181975" cy="4877413"/>
            <a:chOff x="1406525" y="723286"/>
            <a:chExt cx="9243904" cy="5349846"/>
          </a:xfrm>
        </p:grpSpPr>
        <p:pic>
          <p:nvPicPr>
            <p:cNvPr id="2" name="Picture 1"/>
            <p:cNvPicPr>
              <a:picLocks noChangeAspect="1"/>
            </p:cNvPicPr>
            <p:nvPr/>
          </p:nvPicPr>
          <p:blipFill rotWithShape="1">
            <a:blip r:embed="rId3"/>
            <a:srcRect b="42828"/>
            <a:stretch/>
          </p:blipFill>
          <p:spPr>
            <a:xfrm>
              <a:off x="1406525" y="723286"/>
              <a:ext cx="8880475" cy="4994868"/>
            </a:xfrm>
            <a:prstGeom prst="rect">
              <a:avLst/>
            </a:prstGeom>
          </p:spPr>
        </p:pic>
        <p:sp>
          <p:nvSpPr>
            <p:cNvPr id="6" name="TextBox 5"/>
            <p:cNvSpPr txBox="1"/>
            <p:nvPr/>
          </p:nvSpPr>
          <p:spPr>
            <a:xfrm>
              <a:off x="6994314" y="5657135"/>
              <a:ext cx="3656115" cy="415997"/>
            </a:xfrm>
            <a:prstGeom prst="rect">
              <a:avLst/>
            </a:prstGeom>
            <a:noFill/>
          </p:spPr>
          <p:txBody>
            <a:bodyPr wrap="none" rtlCol="0">
              <a:spAutoFit/>
            </a:bodyPr>
            <a:lstStyle/>
            <a:p>
              <a:r>
                <a:rPr lang="en-US" sz="1200" dirty="0" smtClean="0"/>
                <a:t>Endoderm   Mesoderm  Ectoderm</a:t>
              </a:r>
              <a:endParaRPr lang="en-US" sz="1200"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386080" y="-15829"/>
            <a:ext cx="12446000" cy="820417"/>
          </a:xfrm>
          <a:prstGeom prst="rect">
            <a:avLst/>
          </a:prstGeom>
        </p:spPr>
        <p:txBody>
          <a:bodyPr wrap="square">
            <a:spAutoFit/>
          </a:bodyPr>
          <a:lstStyle/>
          <a:p>
            <a:pPr>
              <a:lnSpc>
                <a:spcPct val="200000"/>
              </a:lnSpc>
              <a:spcBef>
                <a:spcPts val="150"/>
              </a:spcBef>
            </a:pPr>
            <a:r>
              <a:rPr lang="en-US" sz="2800"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
        <p:nvSpPr>
          <p:cNvPr id="19" name="Rectangle 18"/>
          <p:cNvSpPr/>
          <p:nvPr/>
        </p:nvSpPr>
        <p:spPr>
          <a:xfrm>
            <a:off x="8352487" y="648866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4"/>
          <a:stretch>
            <a:fillRect/>
          </a:stretch>
        </p:blipFill>
        <p:spPr>
          <a:xfrm>
            <a:off x="8172413" y="1123558"/>
            <a:ext cx="3510456" cy="3154323"/>
          </a:xfrm>
          <a:prstGeom prst="rect">
            <a:avLst/>
          </a:prstGeom>
        </p:spPr>
      </p:pic>
      <p:sp>
        <p:nvSpPr>
          <p:cNvPr id="8" name="Rectangle 7"/>
          <p:cNvSpPr/>
          <p:nvPr/>
        </p:nvSpPr>
        <p:spPr>
          <a:xfrm>
            <a:off x="8598002" y="6515099"/>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85000"/>
                  </a:schemeClr>
                </a:solidFill>
                <a:latin typeface="Arial" panose="020B0604020202020204" pitchFamily="34" charset="0"/>
                <a:cs typeface="Arial" panose="020B0604020202020204" pitchFamily="34" charset="0"/>
              </a:rPr>
              <a:t>DNA biomarkers </a:t>
            </a:r>
            <a:r>
              <a:rPr lang="en-US" sz="2000" dirty="0" smtClean="0">
                <a:solidFill>
                  <a:schemeClr val="bg1">
                    <a:lumMod val="8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Blood DNA </a:t>
            </a:r>
            <a:r>
              <a:rPr lang="en-US" sz="2000" dirty="0">
                <a:solidFill>
                  <a:schemeClr val="bg1">
                    <a:lumMod val="85000"/>
                  </a:schemeClr>
                </a:solidFill>
                <a:latin typeface="Arial" panose="020B0604020202020204" pitchFamily="34" charset="0"/>
                <a:cs typeface="Arial" panose="020B0604020202020204" pitchFamily="34" charset="0"/>
              </a:rPr>
              <a:t>methylation </a:t>
            </a:r>
            <a:r>
              <a:rPr lang="en-US" sz="2000" dirty="0" smtClean="0">
                <a:solidFill>
                  <a:schemeClr val="bg1">
                    <a:lumMod val="85000"/>
                  </a:schemeClr>
                </a:solidFill>
                <a:latin typeface="Arial" panose="020B0604020202020204" pitchFamily="34" charset="0"/>
                <a:cs typeface="Arial" panose="020B0604020202020204" pitchFamily="34" charset="0"/>
              </a:rPr>
              <a:t>early biomarkers for </a:t>
            </a:r>
            <a:r>
              <a:rPr lang="en-US" sz="2000" u="sng" dirty="0" smtClean="0">
                <a:solidFill>
                  <a:schemeClr val="bg1">
                    <a:lumMod val="8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Urine DNA methylation biomarker for </a:t>
            </a:r>
            <a:r>
              <a:rPr lang="en-US" sz="2000" u="sng" dirty="0" smtClean="0">
                <a:solidFill>
                  <a:schemeClr val="bg1">
                    <a:lumMod val="8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85000"/>
                  </a:schemeClr>
                </a:solidFill>
                <a:latin typeface="Arial" panose="020B0604020202020204" pitchFamily="34" charset="0"/>
                <a:cs typeface="Arial" panose="020B0604020202020204" pitchFamily="34" charset="0"/>
              </a:rPr>
              <a:t>PloS</a:t>
            </a:r>
            <a:r>
              <a:rPr lang="en-US" sz="2000" u="sng" dirty="0" smtClean="0">
                <a:solidFill>
                  <a:schemeClr val="bg1">
                    <a:lumMod val="85000"/>
                  </a:schemeClr>
                </a:solidFill>
                <a:latin typeface="Arial" panose="020B0604020202020204" pitchFamily="34" charset="0"/>
                <a:cs typeface="Arial" panose="020B0604020202020204" pitchFamily="34" charset="0"/>
              </a:rPr>
              <a:t> One, 2015)</a:t>
            </a:r>
            <a:endParaRPr lang="en-US" sz="2000"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85000"/>
                  </a:schemeClr>
                </a:solidFill>
                <a:latin typeface="Arial" panose="020B0604020202020204" pitchFamily="34" charset="0"/>
                <a:cs typeface="Arial" panose="020B0604020202020204" pitchFamily="34" charset="0"/>
              </a:rPr>
              <a:t>cfDNA</a:t>
            </a:r>
            <a:r>
              <a:rPr lang="en-US" sz="2000" dirty="0" smtClean="0">
                <a:solidFill>
                  <a:schemeClr val="bg1">
                    <a:lumMod val="8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8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diseases (CIBM)  </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cohort </a:t>
            </a:r>
          </a:p>
        </p:txBody>
      </p:sp>
    </p:spTree>
    <p:extLst>
      <p:ext uri="{BB962C8B-B14F-4D97-AF65-F5344CB8AC3E}">
        <p14:creationId xmlns:p14="http://schemas.microsoft.com/office/powerpoint/2010/main" val="1416093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241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4225367"/>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atrial fibrillation (Dr. Caldwell)</a:t>
            </a:r>
          </a:p>
        </p:txBody>
      </p:sp>
      <p:sp>
        <p:nvSpPr>
          <p:cNvPr id="13" name="TextBox 12"/>
          <p:cNvSpPr txBox="1"/>
          <p:nvPr/>
        </p:nvSpPr>
        <p:spPr>
          <a:xfrm>
            <a:off x="885331" y="6039841"/>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in 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5154057"/>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microbiome-induced diseases</a:t>
            </a:r>
            <a:r>
              <a:rPr lang="en-US" sz="2400" dirty="0">
                <a:latin typeface="Arial" panose="020B0604020202020204" pitchFamily="34" charset="0"/>
                <a:cs typeface="Arial" panose="020B0604020202020204" pitchFamily="34" charset="0"/>
              </a:rPr>
              <a:t>(Dr. Shukla)</a:t>
            </a:r>
          </a:p>
        </p:txBody>
      </p:sp>
      <p:sp>
        <p:nvSpPr>
          <p:cNvPr id="15" name="TextBox 14"/>
          <p:cNvSpPr txBox="1"/>
          <p:nvPr/>
        </p:nvSpPr>
        <p:spPr>
          <a:xfrm>
            <a:off x="857893" y="3017026"/>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a:t>
            </a:r>
            <a:r>
              <a:rPr lang="en-US" sz="2400" dirty="0" smtClean="0">
                <a:latin typeface="Arial" panose="020B0604020202020204" pitchFamily="34" charset="0"/>
                <a:cs typeface="Arial" panose="020B0604020202020204" pitchFamily="34" charset="0"/>
              </a:rPr>
              <a:t>screening</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877745" y="4689712"/>
            <a:ext cx="10695813"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a:t>
            </a:r>
            <a:r>
              <a:rPr lang="en-US" sz="2400" dirty="0" smtClean="0">
                <a:latin typeface="Arial" panose="020B0604020202020204" pitchFamily="34" charset="0"/>
                <a:cs typeface="Arial" panose="020B0604020202020204" pitchFamily="34" charset="0"/>
              </a:rPr>
              <a:t>telomere length </a:t>
            </a:r>
            <a:r>
              <a:rPr lang="en-US" sz="2400" dirty="0">
                <a:latin typeface="Arial" panose="020B0604020202020204" pitchFamily="34" charset="0"/>
                <a:cs typeface="Arial" panose="020B0604020202020204" pitchFamily="34" charset="0"/>
              </a:rPr>
              <a:t>(Dr. Hebbring)</a:t>
            </a:r>
          </a:p>
        </p:txBody>
      </p:sp>
      <p:sp>
        <p:nvSpPr>
          <p:cNvPr id="17" name="Rectangle 16"/>
          <p:cNvSpPr/>
          <p:nvPr/>
        </p:nvSpPr>
        <p:spPr>
          <a:xfrm>
            <a:off x="159190" y="2146300"/>
            <a:ext cx="698703" cy="44449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23431" y="3671978"/>
            <a:ext cx="10907855" cy="289587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208247"/>
            <a:ext cx="10907856" cy="1245044"/>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7745" y="5615722"/>
            <a:ext cx="10375597"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Novel </a:t>
            </a:r>
            <a:r>
              <a:rPr lang="en-US" sz="2400" dirty="0">
                <a:latin typeface="Arial" panose="020B0604020202020204" pitchFamily="34" charset="0"/>
                <a:cs typeface="Arial" panose="020B0604020202020204" pitchFamily="34" charset="0"/>
              </a:rPr>
              <a:t>c</a:t>
            </a:r>
            <a:r>
              <a:rPr lang="en-US" sz="2400" dirty="0" smtClean="0">
                <a:latin typeface="Arial" panose="020B0604020202020204" pitchFamily="34" charset="0"/>
                <a:cs typeface="Arial" panose="020B0604020202020204" pitchFamily="34" charset="0"/>
              </a:rPr>
              <a:t>omputational approaches to identify disease Genes (Dr. Schrodi)</a:t>
            </a:r>
            <a:endParaRPr lang="en-US" sz="2400" dirty="0">
              <a:latin typeface="Arial" panose="020B0604020202020204" pitchFamily="34" charset="0"/>
              <a:cs typeface="Arial" panose="020B0604020202020204" pitchFamily="34" charset="0"/>
            </a:endParaRPr>
          </a:p>
        </p:txBody>
      </p:sp>
      <p:sp>
        <p:nvSpPr>
          <p:cNvPr id="21" name="TextBox 20"/>
          <p:cNvSpPr txBox="1"/>
          <p:nvPr/>
        </p:nvSpPr>
        <p:spPr>
          <a:xfrm>
            <a:off x="857893" y="3734899"/>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p</a:t>
            </a:r>
            <a:r>
              <a:rPr lang="en-US" sz="2400" dirty="0" smtClean="0">
                <a:latin typeface="Arial" panose="020B0604020202020204" pitchFamily="34" charset="0"/>
                <a:cs typeface="Arial" panose="020B0604020202020204" pitchFamily="34" charset="0"/>
              </a:rPr>
              <a:t>rofile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eye diseases (Dr</a:t>
            </a:r>
            <a:r>
              <a:rPr lang="en-US" sz="2400" dirty="0">
                <a:latin typeface="Arial" panose="020B0604020202020204" pitchFamily="34" charset="0"/>
                <a:cs typeface="Arial" panose="020B0604020202020204" pitchFamily="34" charset="0"/>
              </a:rPr>
              <a:t>. Brilliant)</a:t>
            </a:r>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40" y="113533"/>
            <a:ext cx="12430582"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Contribution of Genetic Variations in Epigenetic Factors to Human Diseases  </a:t>
            </a:r>
            <a:endParaRPr lang="en-US" sz="2800" dirty="0">
              <a:latin typeface="Arial" panose="020B0604020202020204" pitchFamily="34" charset="0"/>
              <a:cs typeface="Arial" panose="020B0604020202020204" pitchFamily="34" charset="0"/>
            </a:endParaRPr>
          </a:p>
        </p:txBody>
      </p:sp>
      <p:sp>
        <p:nvSpPr>
          <p:cNvPr id="3" name="TextBox 2"/>
          <p:cNvSpPr txBox="1"/>
          <p:nvPr/>
        </p:nvSpPr>
        <p:spPr>
          <a:xfrm>
            <a:off x="213155" y="7572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1:  </a:t>
            </a:r>
            <a:r>
              <a:rPr lang="en-US" sz="2000" dirty="0" err="1">
                <a:latin typeface="Arial" panose="020B0604020202020204" pitchFamily="34" charset="0"/>
                <a:cs typeface="Arial" panose="020B0604020202020204" pitchFamily="34" charset="0"/>
              </a:rPr>
              <a:t>PheWAS</a:t>
            </a:r>
            <a:r>
              <a:rPr lang="en-US" sz="2000" dirty="0">
                <a:latin typeface="Arial" panose="020B0604020202020204" pitchFamily="34" charset="0"/>
                <a:cs typeface="Arial" panose="020B0604020202020204" pitchFamily="34" charset="0"/>
              </a:rPr>
              <a:t> study to Epigenetics factors in 18,624 PMRP Dataset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2: Mapping Genetic Variation in Epigenetic Factors to potential specific cell types and diseases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Identify epigenetic related diseases with LINE-1 based genome-wide DNA methylation</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4672" y="3050417"/>
            <a:ext cx="4267598" cy="707886"/>
          </a:xfrm>
          <a:prstGeom prst="rect">
            <a:avLst/>
          </a:prstGeom>
          <a:ln w="25400">
            <a:solidFill>
              <a:schemeClr val="accent1"/>
            </a:solidFill>
          </a:ln>
        </p:spPr>
        <p:txBody>
          <a:bodyPr wrap="square">
            <a:spAutoFit/>
          </a:bodyPr>
          <a:lstStyle/>
          <a:p>
            <a:pPr algn="ctr"/>
            <a:r>
              <a:rPr lang="en-US" sz="2000" dirty="0" smtClean="0">
                <a:latin typeface="Arial" panose="020B0604020202020204" pitchFamily="34" charset="0"/>
                <a:ea typeface="Adobe Heiti Std R" panose="020B0400000000000000" pitchFamily="34" charset="-128"/>
                <a:cs typeface="Arial" panose="020B0604020202020204" pitchFamily="34" charset="0"/>
              </a:rPr>
              <a:t>Prediction model for Genetic and Epigenetic related diseases </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2807445" y="1326456"/>
            <a:ext cx="2044149" cy="369332"/>
          </a:xfrm>
          <a:prstGeom prst="rect">
            <a:avLst/>
          </a:prstGeom>
          <a:solidFill>
            <a:schemeClr val="bg1"/>
          </a:solidFill>
          <a:ln w="25400">
            <a:solidFill>
              <a:schemeClr val="accent1"/>
            </a:solidFill>
          </a:ln>
        </p:spPr>
        <p:txBody>
          <a:bodyPr wrap="none">
            <a:spAutoFit/>
          </a:bodyPr>
          <a:lstStyle/>
          <a:p>
            <a:r>
              <a:rPr lang="en-US" dirty="0">
                <a:solidFill>
                  <a:srgbClr val="333333"/>
                </a:solidFill>
                <a:latin typeface="Arial" panose="020B0604020202020204" pitchFamily="34" charset="0"/>
                <a:cs typeface="Arial" panose="020B0604020202020204" pitchFamily="34" charset="0"/>
              </a:rPr>
              <a:t>6,221 Phenotypes</a:t>
            </a:r>
          </a:p>
        </p:txBody>
      </p:sp>
      <p:sp>
        <p:nvSpPr>
          <p:cNvPr id="4" name="Rectangle 3"/>
          <p:cNvSpPr/>
          <p:nvPr/>
        </p:nvSpPr>
        <p:spPr>
          <a:xfrm>
            <a:off x="800345" y="1121281"/>
            <a:ext cx="1685077"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Genome-wide </a:t>
            </a:r>
          </a:p>
          <a:p>
            <a:r>
              <a:rPr lang="en-US" dirty="0" smtClean="0">
                <a:solidFill>
                  <a:srgbClr val="333333"/>
                </a:solidFill>
                <a:latin typeface="Arial" panose="020B0604020202020204" pitchFamily="34" charset="0"/>
                <a:cs typeface="Arial" panose="020B0604020202020204" pitchFamily="34" charset="0"/>
              </a:rPr>
              <a:t>Exome-Array</a:t>
            </a:r>
            <a:endParaRPr lang="en-US" dirty="0">
              <a:solidFill>
                <a:srgbClr val="333333"/>
              </a:solidFill>
              <a:latin typeface="Arial" panose="020B0604020202020204" pitchFamily="34" charset="0"/>
              <a:cs typeface="Arial" panose="020B0604020202020204" pitchFamily="34" charset="0"/>
            </a:endParaRPr>
          </a:p>
        </p:txBody>
      </p:sp>
      <p:cxnSp>
        <p:nvCxnSpPr>
          <p:cNvPr id="5" name="Straight Arrow Connector 4"/>
          <p:cNvCxnSpPr/>
          <p:nvPr/>
        </p:nvCxnSpPr>
        <p:spPr>
          <a:xfrm>
            <a:off x="17214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0345" y="2229277"/>
            <a:ext cx="3685689"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Variations in Epigenetic Factors</a:t>
            </a:r>
          </a:p>
          <a:p>
            <a:r>
              <a:rPr lang="en-US" dirty="0">
                <a:solidFill>
                  <a:srgbClr val="333333"/>
                </a:solidFill>
                <a:latin typeface="Arial" panose="020B0604020202020204" pitchFamily="34" charset="0"/>
                <a:cs typeface="Arial" panose="020B0604020202020204" pitchFamily="34" charset="0"/>
              </a:rPr>
              <a:t> </a:t>
            </a:r>
            <a:r>
              <a:rPr lang="en-US" dirty="0" smtClean="0">
                <a:solidFill>
                  <a:srgbClr val="333333"/>
                </a:solidFill>
                <a:latin typeface="Arial" panose="020B0604020202020204" pitchFamily="34" charset="0"/>
                <a:cs typeface="Arial" panose="020B0604020202020204" pitchFamily="34" charset="0"/>
              </a:rPr>
              <a:t>             5873 SNPs (P&lt;8.5x10</a:t>
            </a:r>
            <a:r>
              <a:rPr lang="en-US" baseline="30000" dirty="0" smtClean="0">
                <a:solidFill>
                  <a:srgbClr val="333333"/>
                </a:solidFill>
                <a:latin typeface="Arial" panose="020B0604020202020204" pitchFamily="34" charset="0"/>
                <a:cs typeface="Arial" panose="020B0604020202020204" pitchFamily="34" charset="0"/>
              </a:rPr>
              <a:t>-6</a:t>
            </a:r>
            <a:r>
              <a:rPr lang="en-US" dirty="0" smtClean="0">
                <a:solidFill>
                  <a:srgbClr val="333333"/>
                </a:solidFill>
                <a:latin typeface="Arial" panose="020B0604020202020204" pitchFamily="34" charset="0"/>
                <a:cs typeface="Arial" panose="020B0604020202020204" pitchFamily="34" charset="0"/>
              </a:rPr>
              <a:t>)</a:t>
            </a:r>
            <a:endParaRPr lang="en-US" dirty="0">
              <a:solidFill>
                <a:srgbClr val="333333"/>
              </a:solidFill>
              <a:latin typeface="Arial" panose="020B0604020202020204" pitchFamily="34" charset="0"/>
              <a:cs typeface="Arial" panose="020B0604020202020204" pitchFamily="34" charset="0"/>
            </a:endParaRPr>
          </a:p>
        </p:txBody>
      </p:sp>
      <p:cxnSp>
        <p:nvCxnSpPr>
          <p:cNvPr id="7" name="Straight Arrow Connector 6"/>
          <p:cNvCxnSpPr/>
          <p:nvPr/>
        </p:nvCxnSpPr>
        <p:spPr>
          <a:xfrm>
            <a:off x="36645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466273" y="2875608"/>
            <a:ext cx="5194" cy="43254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0345" y="3321973"/>
            <a:ext cx="4022478" cy="369332"/>
          </a:xfrm>
          <a:prstGeom prst="rect">
            <a:avLst/>
          </a:prstGeom>
          <a:solidFill>
            <a:schemeClr val="bg1"/>
          </a:solidFill>
          <a:ln w="25400">
            <a:solidFill>
              <a:schemeClr val="accent1"/>
            </a:solidFill>
          </a:ln>
        </p:spPr>
        <p:txBody>
          <a:bodyPr wrap="square">
            <a:spAutoFit/>
          </a:bodyPr>
          <a:lstStyle/>
          <a:p>
            <a:r>
              <a:rPr lang="en-US" dirty="0" smtClean="0">
                <a:solidFill>
                  <a:srgbClr val="333333"/>
                </a:solidFill>
                <a:latin typeface="Arial" panose="020B0604020202020204" pitchFamily="34" charset="0"/>
                <a:cs typeface="Arial" panose="020B0604020202020204" pitchFamily="34" charset="0"/>
              </a:rPr>
              <a:t>Significant Genes and Phenotypes</a:t>
            </a:r>
            <a:endParaRPr lang="en-US" dirty="0">
              <a:solidFill>
                <a:srgbClr val="333333"/>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flipH="1">
            <a:off x="2095500" y="3705121"/>
            <a:ext cx="2265" cy="4142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0345" y="4119321"/>
            <a:ext cx="5118902"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bioinformatics </a:t>
            </a: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a:t>
            </a:r>
            <a:r>
              <a:rPr lang="en-US" sz="2000" dirty="0" smtClean="0">
                <a:latin typeface="Arial" panose="020B0604020202020204" pitchFamily="34" charset="0"/>
                <a:cs typeface="Arial" panose="020B0604020202020204" pitchFamily="34" charset="0"/>
              </a:rPr>
              <a:t>BS-Sequencing</a:t>
            </a:r>
            <a:endParaRPr lang="en-US" sz="1600" dirty="0" smtClean="0">
              <a:latin typeface="Arial" panose="020B0604020202020204" pitchFamily="34" charset="0"/>
              <a:cs typeface="Arial" panose="020B0604020202020204" pitchFamily="34" charset="0"/>
            </a:endParaRPr>
          </a:p>
        </p:txBody>
      </p:sp>
      <p:sp>
        <p:nvSpPr>
          <p:cNvPr id="14" name="TextBox 13"/>
          <p:cNvSpPr txBox="1"/>
          <p:nvPr/>
        </p:nvSpPr>
        <p:spPr>
          <a:xfrm>
            <a:off x="6328888" y="4287257"/>
            <a:ext cx="5777425" cy="1631216"/>
          </a:xfrm>
          <a:prstGeom prst="rect">
            <a:avLst/>
          </a:prstGeom>
          <a:noFill/>
          <a:ln w="25400">
            <a:solidFill>
              <a:schemeClr val="accent1"/>
            </a:solidFill>
          </a:ln>
        </p:spPr>
        <p:txBody>
          <a:bodyPr wrap="square" rtlCol="0">
            <a:spAutoFit/>
          </a:bodyPr>
          <a:lstStyle/>
          <a:p>
            <a:r>
              <a:rPr lang="en-US" sz="2000" dirty="0" smtClean="0">
                <a:latin typeface="Arial" panose="020B0604020202020204" pitchFamily="34" charset="0"/>
                <a:cs typeface="Arial" panose="020B0604020202020204" pitchFamily="34" charset="0"/>
              </a:rPr>
              <a:t>Multi-class classification to epi/genetics features  </a:t>
            </a:r>
          </a:p>
          <a:p>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Random forest </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SVM</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Neural network</a:t>
            </a:r>
          </a:p>
        </p:txBody>
      </p:sp>
      <p:sp>
        <p:nvSpPr>
          <p:cNvPr id="16" name="TextBox 15"/>
          <p:cNvSpPr txBox="1"/>
          <p:nvPr/>
        </p:nvSpPr>
        <p:spPr>
          <a:xfrm>
            <a:off x="6643842" y="1638098"/>
            <a:ext cx="4707558" cy="830997"/>
          </a:xfrm>
          <a:prstGeom prst="rect">
            <a:avLst/>
          </a:prstGeom>
          <a:noFill/>
          <a:ln w="25400">
            <a:solidFill>
              <a:schemeClr val="accent1"/>
            </a:solidFill>
          </a:ln>
        </p:spPr>
        <p:txBody>
          <a:bodyPr wrap="square" rtlCol="0">
            <a:spAutoFit/>
          </a:bodyPr>
          <a:lstStyle/>
          <a:p>
            <a:r>
              <a:rPr lang="en-US" sz="2400" dirty="0" smtClean="0">
                <a:latin typeface="Arial" panose="020B0604020202020204" pitchFamily="34" charset="0"/>
                <a:cs typeface="Arial" panose="020B0604020202020204" pitchFamily="34" charset="0"/>
              </a:rPr>
              <a:t>Build a R package for this project to be used for further analysis </a:t>
            </a:r>
          </a:p>
        </p:txBody>
      </p:sp>
      <p:cxnSp>
        <p:nvCxnSpPr>
          <p:cNvPr id="17" name="Straight Arrow Connector 16"/>
          <p:cNvCxnSpPr/>
          <p:nvPr/>
        </p:nvCxnSpPr>
        <p:spPr>
          <a:xfrm>
            <a:off x="2764337" y="4827207"/>
            <a:ext cx="0" cy="36935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0345" y="5255223"/>
            <a:ext cx="5089477" cy="1015663"/>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MH450K array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a:t>
            </a:r>
            <a:r>
              <a:rPr lang="en-US" sz="2000" dirty="0" smtClean="0">
                <a:latin typeface="Arial" panose="020B0604020202020204" pitchFamily="34" charset="0"/>
                <a:cs typeface="Arial" panose="020B0604020202020204" pitchFamily="34" charset="0"/>
              </a:rPr>
              <a:t>RRBS</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Low-cost LINE-1 methylation in </a:t>
            </a:r>
            <a:r>
              <a:rPr lang="en-US" sz="2000" dirty="0" err="1" smtClean="0">
                <a:latin typeface="Arial" panose="020B0604020202020204" pitchFamily="34" charset="0"/>
                <a:cs typeface="Arial" panose="020B0604020202020204" pitchFamily="34" charset="0"/>
              </a:rPr>
              <a:t>cfDNA</a:t>
            </a:r>
            <a:endParaRPr lang="en-US" sz="2000" dirty="0">
              <a:latin typeface="Arial" panose="020B0604020202020204" pitchFamily="34" charset="0"/>
              <a:cs typeface="Arial" panose="020B0604020202020204" pitchFamily="34" charset="0"/>
            </a:endParaRPr>
          </a:p>
        </p:txBody>
      </p:sp>
      <p:sp>
        <p:nvSpPr>
          <p:cNvPr id="27" name="Rectangle 26"/>
          <p:cNvSpPr/>
          <p:nvPr/>
        </p:nvSpPr>
        <p:spPr>
          <a:xfrm>
            <a:off x="581800" y="102670"/>
            <a:ext cx="10769600" cy="954107"/>
          </a:xfrm>
          <a:prstGeom prst="rect">
            <a:avLst/>
          </a:prstGeom>
          <a:ln w="25400">
            <a:noFill/>
          </a:ln>
        </p:spPr>
        <p:txBody>
          <a:bodyPr wrap="square">
            <a:spAutoFit/>
          </a:bodyPr>
          <a:lstStyle/>
          <a:p>
            <a:pPr algn="ctr"/>
            <a:r>
              <a:rPr lang="en-US" sz="2800" dirty="0" err="1">
                <a:latin typeface="Arial" panose="020B0604020202020204" pitchFamily="34" charset="0"/>
                <a:ea typeface="Adobe Heiti Std R" panose="020B0400000000000000" pitchFamily="34" charset="-128"/>
                <a:cs typeface="Arial" panose="020B0604020202020204" pitchFamily="34" charset="0"/>
              </a:rPr>
              <a:t>PheWAS</a:t>
            </a:r>
            <a:r>
              <a:rPr lang="en-US" sz="2800" dirty="0">
                <a:latin typeface="Arial" panose="020B0604020202020204" pitchFamily="34" charset="0"/>
                <a:ea typeface="Adobe Heiti Std R" panose="020B0400000000000000" pitchFamily="34" charset="-128"/>
                <a:cs typeface="Arial" panose="020B0604020202020204" pitchFamily="34" charset="0"/>
              </a:rPr>
              <a:t> Maps Genetic Variation in Epigenetic Factors with Human Disease</a:t>
            </a:r>
            <a:endParaRPr lang="en-US" sz="2800" dirty="0">
              <a:latin typeface="Arial" panose="020B0604020202020204" pitchFamily="34" charset="0"/>
              <a:cs typeface="Arial" panose="020B0604020202020204" pitchFamily="34" charset="0"/>
            </a:endParaRPr>
          </a:p>
        </p:txBody>
      </p:sp>
      <p:sp>
        <p:nvSpPr>
          <p:cNvPr id="47" name="Right Arrow 46"/>
          <p:cNvSpPr/>
          <p:nvPr/>
        </p:nvSpPr>
        <p:spPr>
          <a:xfrm>
            <a:off x="6035980" y="4729305"/>
            <a:ext cx="205600" cy="105183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p:nvPr/>
        </p:nvCxnSpPr>
        <p:spPr>
          <a:xfrm flipH="1" flipV="1">
            <a:off x="9148471" y="3878709"/>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148470" y="2469095"/>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31154" y="917237"/>
            <a:ext cx="11270840" cy="1323439"/>
          </a:xfrm>
          <a:prstGeom prst="rect">
            <a:avLst/>
          </a:prstGeom>
        </p:spPr>
        <p:txBody>
          <a:bodyPr wrap="square">
            <a:spAutoFit/>
          </a:bodyPr>
          <a:lstStyle/>
          <a:p>
            <a:r>
              <a:rPr lang="en-US" sz="2000" dirty="0" smtClean="0">
                <a:latin typeface="Arial" panose="020B0604020202020204" pitchFamily="34" charset="0"/>
                <a:ea typeface="Times New Roman" panose="02020603050405020304" pitchFamily="18" charset="0"/>
              </a:rPr>
              <a:t>2009-2015    Ph.D. School </a:t>
            </a:r>
            <a:r>
              <a:rPr lang="en-US" sz="2000" dirty="0">
                <a:latin typeface="Arial" panose="020B0604020202020204" pitchFamily="34" charset="0"/>
                <a:ea typeface="Times New Roman" panose="02020603050405020304" pitchFamily="18" charset="0"/>
              </a:rPr>
              <a:t>of Life Sciences, </a:t>
            </a:r>
            <a:r>
              <a:rPr lang="en-US" sz="2000" dirty="0" err="1">
                <a:latin typeface="Arial" panose="020B0604020202020204" pitchFamily="34" charset="0"/>
                <a:ea typeface="Times New Roman" panose="02020603050405020304" pitchFamily="18" charset="0"/>
              </a:rPr>
              <a:t>Fudan</a:t>
            </a:r>
            <a:r>
              <a:rPr lang="en-US" sz="2000" dirty="0">
                <a:latin typeface="Arial" panose="020B0604020202020204" pitchFamily="34" charset="0"/>
                <a:ea typeface="Times New Roman" panose="02020603050405020304" pitchFamily="18" charset="0"/>
              </a:rPr>
              <a:t> University, </a:t>
            </a:r>
            <a:r>
              <a:rPr lang="en-US" sz="2000" dirty="0" smtClean="0">
                <a:latin typeface="Arial" panose="020B0604020202020204" pitchFamily="34" charset="0"/>
                <a:ea typeface="Times New Roman" panose="02020603050405020304" pitchFamily="18" charset="0"/>
              </a:rPr>
              <a:t>Shanghai, CN</a:t>
            </a:r>
          </a:p>
          <a:p>
            <a:r>
              <a:rPr lang="en-US" sz="2000" dirty="0">
                <a:latin typeface="Arial" panose="020B0604020202020204" pitchFamily="34" charset="0"/>
                <a:ea typeface="Times New Roman" panose="02020603050405020304" pitchFamily="18" charset="0"/>
              </a:rPr>
              <a:t>2013-2015    </a:t>
            </a:r>
            <a:r>
              <a:rPr lang="en-US" sz="2000" dirty="0" smtClean="0">
                <a:latin typeface="Arial" panose="020B0604020202020204" pitchFamily="34" charset="0"/>
                <a:ea typeface="Times New Roman" panose="02020603050405020304" pitchFamily="18" charset="0"/>
              </a:rPr>
              <a:t>Visiting student, University </a:t>
            </a:r>
            <a:r>
              <a:rPr lang="en-US" sz="2000" dirty="0">
                <a:latin typeface="Arial" panose="020B0604020202020204" pitchFamily="34" charset="0"/>
                <a:ea typeface="Times New Roman" panose="02020603050405020304" pitchFamily="18" charset="0"/>
              </a:rPr>
              <a:t>of Texas Health Science Center at </a:t>
            </a:r>
            <a:r>
              <a:rPr lang="en-US" sz="2000" dirty="0" smtClean="0">
                <a:latin typeface="Arial" panose="020B0604020202020204" pitchFamily="34" charset="0"/>
                <a:ea typeface="Times New Roman" panose="02020603050405020304" pitchFamily="18" charset="0"/>
              </a:rPr>
              <a:t>Houston</a:t>
            </a:r>
            <a:endParaRPr lang="en-US" sz="2000" dirty="0">
              <a:latin typeface="Arial" panose="020B0604020202020204" pitchFamily="34" charset="0"/>
              <a:ea typeface="Times New Roman" panose="02020603050405020304" pitchFamily="18" charset="0"/>
            </a:endParaRPr>
          </a:p>
          <a:p>
            <a:r>
              <a:rPr lang="en-US" sz="2000" dirty="0">
                <a:latin typeface="Arial" panose="020B0604020202020204" pitchFamily="34" charset="0"/>
                <a:ea typeface="Times New Roman" panose="02020603050405020304" pitchFamily="18" charset="0"/>
              </a:rPr>
              <a:t>2015-2017    Postdoctoral Fellow, Department of Bioengineering, </a:t>
            </a:r>
            <a:r>
              <a:rPr lang="en-US" sz="2000" dirty="0" smtClean="0">
                <a:latin typeface="Arial" panose="020B0604020202020204" pitchFamily="34" charset="0"/>
                <a:ea typeface="Times New Roman" panose="02020603050405020304" pitchFamily="18" charset="0"/>
              </a:rPr>
              <a:t>UCSD</a:t>
            </a:r>
          </a:p>
          <a:p>
            <a:r>
              <a:rPr lang="en-US" sz="2000" dirty="0" smtClean="0">
                <a:latin typeface="Arial" panose="020B0604020202020204" pitchFamily="34" charset="0"/>
                <a:ea typeface="Times New Roman" panose="02020603050405020304" pitchFamily="18" charset="0"/>
              </a:rPr>
              <a:t>2017-2019    Postdoctoral Fellow, Center </a:t>
            </a:r>
            <a:r>
              <a:rPr lang="en-US" sz="2000" dirty="0">
                <a:latin typeface="Arial" panose="020B0604020202020204" pitchFamily="34" charset="0"/>
                <a:ea typeface="Times New Roman" panose="02020603050405020304" pitchFamily="18" charset="0"/>
              </a:rPr>
              <a:t>for Precision Medicine </a:t>
            </a:r>
            <a:r>
              <a:rPr lang="en-US" sz="2000" dirty="0" smtClean="0">
                <a:latin typeface="Arial" panose="020B0604020202020204" pitchFamily="34" charset="0"/>
                <a:ea typeface="Times New Roman" panose="02020603050405020304" pitchFamily="18" charset="0"/>
              </a:rPr>
              <a:t>Research, MCRI     </a:t>
            </a:r>
            <a:endParaRPr lang="en-US" sz="2000" dirty="0">
              <a:latin typeface="Arial" panose="020B0604020202020204" pitchFamily="34" charset="0"/>
              <a:ea typeface="Times New Roman" panose="02020603050405020304" pitchFamily="18" charset="0"/>
            </a:endParaRPr>
          </a:p>
        </p:txBody>
      </p:sp>
      <p:sp>
        <p:nvSpPr>
          <p:cNvPr id="4" name="Rectangle 3"/>
          <p:cNvSpPr/>
          <p:nvPr/>
        </p:nvSpPr>
        <p:spPr>
          <a:xfrm>
            <a:off x="731154" y="2383479"/>
            <a:ext cx="8210140" cy="2739211"/>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rPr>
              <a:t>53 peer-view </a:t>
            </a:r>
            <a:r>
              <a:rPr lang="en-US" sz="2000" dirty="0" smtClean="0">
                <a:latin typeface="Arial" panose="020B0604020202020204" pitchFamily="34" charset="0"/>
                <a:ea typeface="Times New Roman" panose="02020603050405020304" pitchFamily="18" charset="0"/>
              </a:rPr>
              <a:t>papers, </a:t>
            </a:r>
            <a:r>
              <a:rPr lang="en-US" sz="2000" dirty="0">
                <a:latin typeface="Arial" panose="020B0604020202020204" pitchFamily="34" charset="0"/>
                <a:ea typeface="Times New Roman" panose="02020603050405020304" pitchFamily="18" charset="0"/>
              </a:rPr>
              <a:t>2 granted patents</a:t>
            </a:r>
          </a:p>
          <a:p>
            <a:endParaRPr lang="en-US" sz="1900" dirty="0" smtClean="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Rectangle 7"/>
          <p:cNvSpPr/>
          <p:nvPr/>
        </p:nvSpPr>
        <p:spPr>
          <a:xfrm>
            <a:off x="731154" y="5436028"/>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a:t>
            </a:r>
            <a:r>
              <a:rPr lang="en-US" sz="1900" dirty="0">
                <a:latin typeface="Arial" panose="020B0604020202020204" pitchFamily="34" charset="0"/>
                <a:ea typeface="Times New Roman" panose="02020603050405020304" pitchFamily="18" charset="0"/>
              </a:rPr>
              <a:t>Disruptive Technology Award, </a:t>
            </a:r>
            <a:r>
              <a:rPr lang="en-US" sz="1900" dirty="0" err="1" smtClean="0">
                <a:latin typeface="Arial" panose="020B0604020202020204" pitchFamily="34" charset="0"/>
                <a:ea typeface="Times New Roman" panose="02020603050405020304" pitchFamily="18" charset="0"/>
              </a:rPr>
              <a:t>MethylTitan</a:t>
            </a:r>
            <a:r>
              <a:rPr lang="en-US" sz="1900" dirty="0" smtClean="0">
                <a:latin typeface="Arial" panose="020B0604020202020204" pitchFamily="34" charset="0"/>
                <a:ea typeface="Times New Roman" panose="02020603050405020304" pitchFamily="18" charset="0"/>
              </a:rPr>
              <a:t>, </a:t>
            </a:r>
            <a:r>
              <a:rPr lang="en-US" sz="1900" dirty="0" smtClean="0">
                <a:latin typeface="Arial" panose="020B0604020202020204" pitchFamily="34" charset="0"/>
                <a:ea typeface="Times New Roman" panose="02020603050405020304" pitchFamily="18" charset="0"/>
              </a:rPr>
              <a:t>based </a:t>
            </a:r>
            <a:r>
              <a:rPr lang="en-US" sz="1900" dirty="0">
                <a:latin typeface="Arial" panose="020B0604020202020204" pitchFamily="34" charset="0"/>
                <a:ea typeface="Times New Roman" panose="02020603050405020304" pitchFamily="18" charset="0"/>
              </a:rPr>
              <a:t>on </a:t>
            </a:r>
            <a:r>
              <a:rPr lang="en-US" sz="1900" dirty="0" smtClean="0">
                <a:latin typeface="Arial" panose="020B0604020202020204" pitchFamily="34" charset="0"/>
                <a:ea typeface="Times New Roman" panose="02020603050405020304" pitchFamily="18" charset="0"/>
              </a:rPr>
              <a:t>Nature Genetics </a:t>
            </a:r>
            <a:r>
              <a:rPr lang="en-US" sz="1900" dirty="0">
                <a:latin typeface="Arial" panose="020B0604020202020204" pitchFamily="34" charset="0"/>
                <a:ea typeface="Times New Roman" panose="02020603050405020304" pitchFamily="18" charset="0"/>
              </a:rPr>
              <a:t>2017.</a:t>
            </a:r>
          </a:p>
          <a:p>
            <a:r>
              <a:rPr lang="en-US" sz="1900" dirty="0">
                <a:latin typeface="Arial" panose="020B0604020202020204" pitchFamily="34" charset="0"/>
                <a:ea typeface="Times New Roman" panose="02020603050405020304" pitchFamily="18" charset="0"/>
              </a:rPr>
              <a:t>2018, Computation and Informatics in Biology and Medicine, NLM </a:t>
            </a: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81" y="45576"/>
            <a:ext cx="11461770" cy="830997"/>
          </a:xfrm>
          <a:prstGeom prst="rect">
            <a:avLst/>
          </a:prstGeom>
        </p:spPr>
        <p:txBody>
          <a:bodyPr wrap="square">
            <a:spAutoFit/>
          </a:bodyPr>
          <a:lstStyle/>
          <a:p>
            <a:pPr algn="ctr"/>
            <a:r>
              <a:rPr lang="en-US" sz="2400" dirty="0" smtClean="0">
                <a:latin typeface="Arial" panose="020B0604020202020204" pitchFamily="34" charset="0"/>
                <a:ea typeface="Adobe Heiti Std R" panose="020B0400000000000000" pitchFamily="34" charset="-128"/>
                <a:cs typeface="Arial" panose="020B0604020202020204" pitchFamily="34" charset="0"/>
              </a:rPr>
              <a:t>Phenome-wide </a:t>
            </a:r>
            <a:r>
              <a:rPr lang="en-US" sz="2400" dirty="0">
                <a:latin typeface="Arial" panose="020B0604020202020204" pitchFamily="34" charset="0"/>
                <a:ea typeface="Adobe Heiti Std R" panose="020B0400000000000000" pitchFamily="34" charset="-128"/>
                <a:cs typeface="Arial" panose="020B0604020202020204" pitchFamily="34" charset="0"/>
              </a:rPr>
              <a:t>Association Study Maps Genetic Variation in Epigenetic Factors with Human Complex Disease </a:t>
            </a:r>
            <a:endParaRPr lang="en-US" sz="2400" dirty="0">
              <a:latin typeface="Arial" panose="020B0604020202020204" pitchFamily="34" charset="0"/>
              <a:cs typeface="Arial" panose="020B0604020202020204" pitchFamily="34" charset="0"/>
            </a:endParaRPr>
          </a:p>
        </p:txBody>
      </p:sp>
      <p:sp>
        <p:nvSpPr>
          <p:cNvPr id="4" name="Rectangle 3"/>
          <p:cNvSpPr/>
          <p:nvPr/>
        </p:nvSpPr>
        <p:spPr>
          <a:xfrm>
            <a:off x="590530" y="1065294"/>
            <a:ext cx="6070029" cy="5016758"/>
          </a:xfrm>
          <a:prstGeom prst="rect">
            <a:avLst/>
          </a:prstGeom>
        </p:spPr>
        <p:txBody>
          <a:bodyPr wrap="square">
            <a:spAutoFit/>
          </a:bodyPr>
          <a:lstStyle/>
          <a:p>
            <a:r>
              <a:rPr lang="en-US" sz="1600" dirty="0" smtClean="0">
                <a:latin typeface="Arial" panose="020B0604020202020204" pitchFamily="34" charset="0"/>
                <a:ea typeface="Adobe Heiti Std R" panose="020B0400000000000000" pitchFamily="34" charset="-128"/>
                <a:cs typeface="Arial" panose="020B0604020202020204" pitchFamily="34" charset="0"/>
              </a:rPr>
              <a:t>We have 15 validated phenotypes</a:t>
            </a:r>
          </a:p>
          <a:p>
            <a:endParaRPr lang="en-US" sz="1600" dirty="0" smtClean="0">
              <a:latin typeface="Arial" panose="020B0604020202020204" pitchFamily="34" charset="0"/>
              <a:ea typeface="Adobe Heiti Std R" panose="020B0400000000000000" pitchFamily="34" charset="-128"/>
              <a:cs typeface="Arial" panose="020B0604020202020204" pitchFamily="34" charset="0"/>
            </a:endParaRP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Rheumatoid </a:t>
            </a:r>
            <a:r>
              <a:rPr lang="en-US" b="1" dirty="0">
                <a:solidFill>
                  <a:srgbClr val="FF0000"/>
                </a:solidFill>
                <a:latin typeface="Arial" panose="020B0604020202020204" pitchFamily="34" charset="0"/>
                <a:cs typeface="Arial" panose="020B0604020202020204" pitchFamily="34" charset="0"/>
              </a:rPr>
              <a:t>Arthritis (RA</a:t>
            </a:r>
            <a:r>
              <a:rPr lang="en-US" b="1" dirty="0" smtClean="0">
                <a:solidFill>
                  <a:srgbClr val="FF0000"/>
                </a:solidFill>
                <a:latin typeface="Arial" panose="020B0604020202020204" pitchFamily="34" charset="0"/>
                <a:cs typeface="Arial" panose="020B0604020202020204" pitchFamily="34" charset="0"/>
              </a:rPr>
              <a:t>) (h2=0.6)</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Lupus Erythematosus (SLE)</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Multiple Sclerosis (MS)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Type 1 Diabetes (T1D</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Hemochromatosis</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Premature Myocardial Infarction (PMI)</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Chronic Lymphocytic Leukemia (CLL)</a:t>
            </a:r>
          </a:p>
          <a:p>
            <a:pPr marL="285750" indent="-285750">
              <a:buFont typeface="Wingdings" panose="05000000000000000000" pitchFamily="2" charset="2"/>
              <a:buChar char="ü"/>
            </a:pPr>
            <a:r>
              <a:rPr lang="en-US" b="1" dirty="0">
                <a:solidFill>
                  <a:srgbClr val="FF0000"/>
                </a:solidFill>
                <a:latin typeface="Arial" panose="020B0604020202020204" pitchFamily="34" charset="0"/>
                <a:cs typeface="Arial" panose="020B0604020202020204" pitchFamily="34" charset="0"/>
              </a:rPr>
              <a:t>Obsessive Compulsive Disorder (</a:t>
            </a:r>
            <a:r>
              <a:rPr lang="en-US" b="1" dirty="0" smtClean="0">
                <a:solidFill>
                  <a:srgbClr val="FF0000"/>
                </a:solidFill>
                <a:latin typeface="Arial" panose="020B0604020202020204" pitchFamily="34" charset="0"/>
                <a:cs typeface="Arial" panose="020B0604020202020204" pitchFamily="34" charset="0"/>
              </a:rPr>
              <a:t>OCD, h2=0.29)</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Axial </a:t>
            </a:r>
            <a:r>
              <a:rPr lang="en-US" b="1" dirty="0" err="1">
                <a:latin typeface="Arial" panose="020B0604020202020204" pitchFamily="34" charset="0"/>
                <a:cs typeface="Arial" panose="020B0604020202020204" pitchFamily="34" charset="0"/>
              </a:rPr>
              <a:t>Spondyloarthritis</a:t>
            </a:r>
            <a:r>
              <a:rPr lang="en-US" b="1" dirty="0">
                <a:latin typeface="Arial" panose="020B0604020202020204" pitchFamily="34" charset="0"/>
                <a:cs typeface="Arial" panose="020B0604020202020204" pitchFamily="34" charset="0"/>
              </a:rPr>
              <a:t> (AS)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Psoriatic Arthritis (PA)</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a:t>
            </a:r>
            <a:r>
              <a:rPr lang="en-US" b="1" dirty="0" smtClean="0">
                <a:latin typeface="Arial" panose="020B0604020202020204" pitchFamily="34" charset="0"/>
                <a:cs typeface="Arial" panose="020B0604020202020204" pitchFamily="34" charset="0"/>
              </a:rPr>
              <a:t>Sclerosis (</a:t>
            </a:r>
            <a:r>
              <a:rPr lang="en-US" b="1" dirty="0" err="1" smtClean="0">
                <a:latin typeface="Arial" panose="020B0604020202020204" pitchFamily="34" charset="0"/>
                <a:cs typeface="Arial" panose="020B0604020202020204" pitchFamily="34" charset="0"/>
              </a:rPr>
              <a:t>SSc</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Chronic Lymphocyte Leukemia</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Severe Stage Glaucoma</a:t>
            </a: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Iron overload (h2=0.25-0.4)</a:t>
            </a:r>
            <a:endParaRPr lang="en-US" b="1"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6350194" y="1223921"/>
            <a:ext cx="3371837"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1737 Significant Signals</a:t>
            </a: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6388250" y="1663972"/>
            <a:ext cx="4764087" cy="4632118"/>
          </a:xfrm>
          <a:prstGeom prst="rect">
            <a:avLst/>
          </a:prstGeom>
        </p:spPr>
      </p:pic>
      <p:sp>
        <p:nvSpPr>
          <p:cNvPr id="8" name="TextBox 7"/>
          <p:cNvSpPr txBox="1"/>
          <p:nvPr/>
        </p:nvSpPr>
        <p:spPr>
          <a:xfrm>
            <a:off x="9161747" y="1479306"/>
            <a:ext cx="179691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Iron Overload</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9387675" y="2749520"/>
            <a:ext cx="243364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Rheumatoid Arthritis </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9722031" y="2042098"/>
            <a:ext cx="2264055"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OCD and OCPD</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6820306" y="1831165"/>
            <a:ext cx="1163011" cy="307777"/>
          </a:xfrm>
          <a:prstGeom prst="rect">
            <a:avLst/>
          </a:prstGeom>
        </p:spPr>
        <p:txBody>
          <a:bodyPr wrap="square">
            <a:spAutoFit/>
          </a:bodyPr>
          <a:lstStyle/>
          <a:p>
            <a:r>
              <a:rPr lang="en-US" sz="1400" dirty="0">
                <a:solidFill>
                  <a:srgbClr val="FF0000"/>
                </a:solidFill>
                <a:latin typeface="Arial" panose="020B0604020202020204" pitchFamily="34" charset="0"/>
                <a:cs typeface="Arial" panose="020B0604020202020204" pitchFamily="34" charset="0"/>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Mapping Genetic Variation in Epigenetic Factors to potential specific cell types and diseases</a:t>
            </a:r>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500" y="349935"/>
            <a:ext cx="10287000"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Cell-free DNA </a:t>
            </a:r>
            <a:r>
              <a:rPr lang="en-US" sz="2800" dirty="0" smtClean="0">
                <a:latin typeface="Arial" panose="020B0604020202020204" pitchFamily="34" charset="0"/>
                <a:cs typeface="Arial" panose="020B0604020202020204" pitchFamily="34" charset="0"/>
              </a:rPr>
              <a:t>Methylation </a:t>
            </a:r>
            <a:r>
              <a:rPr lang="en-US" sz="2800" dirty="0">
                <a:latin typeface="Arial" panose="020B0604020202020204" pitchFamily="34" charset="0"/>
                <a:cs typeface="Arial" panose="020B0604020202020204" pitchFamily="34" charset="0"/>
              </a:rPr>
              <a:t>based Pan-cancer </a:t>
            </a:r>
            <a:r>
              <a:rPr lang="en-US" sz="2800" dirty="0" smtClean="0">
                <a:latin typeface="Arial" panose="020B0604020202020204" pitchFamily="34" charset="0"/>
                <a:cs typeface="Arial" panose="020B0604020202020204" pitchFamily="34" charset="0"/>
              </a:rPr>
              <a:t>Early Screening</a:t>
            </a:r>
            <a:endParaRPr lang="en-US" sz="2800" dirty="0">
              <a:latin typeface="Arial" panose="020B0604020202020204" pitchFamily="34" charset="0"/>
              <a:cs typeface="Arial" panose="020B0604020202020204" pitchFamily="34" charset="0"/>
            </a:endParaRPr>
          </a:p>
        </p:txBody>
      </p:sp>
      <p:sp>
        <p:nvSpPr>
          <p:cNvPr id="22" name="TextBox 21"/>
          <p:cNvSpPr txBox="1"/>
          <p:nvPr/>
        </p:nvSpPr>
        <p:spPr>
          <a:xfrm>
            <a:off x="225855" y="13160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a:t>
            </a:r>
            <a:r>
              <a:rPr lang="en-US" sz="2000" dirty="0">
                <a:latin typeface="Arial" panose="020B0604020202020204" pitchFamily="34" charset="0"/>
                <a:cs typeface="Arial" panose="020B0604020202020204" pitchFamily="34" charset="0"/>
              </a:rPr>
              <a:t>1:  Identification of Pan-cancer DNA methylation biomarkers with </a:t>
            </a:r>
            <a:r>
              <a:rPr lang="en-US" sz="2000" dirty="0" smtClean="0">
                <a:latin typeface="Arial" panose="020B0604020202020204" pitchFamily="34" charset="0"/>
                <a:cs typeface="Arial" panose="020B0604020202020204" pitchFamily="34" charset="0"/>
              </a:rPr>
              <a:t>deep-learning algorithm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2:  Validate the performance Pan-cancer biomarker panel in Marshfield Clinic System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Test the performance methylation panel in cancer risk-allele carriers</a:t>
            </a:r>
            <a:endParaRPr lang="en-US" sz="2000" dirty="0">
              <a:latin typeface="Arial" panose="020B0604020202020204" pitchFamily="34" charset="0"/>
              <a:cs typeface="Arial" panose="020B0604020202020204" pitchFamily="34" charset="0"/>
            </a:endParaRPr>
          </a:p>
        </p:txBody>
      </p:sp>
      <p:sp>
        <p:nvSpPr>
          <p:cNvPr id="23" name="Rectangle 22"/>
          <p:cNvSpPr/>
          <p:nvPr/>
        </p:nvSpPr>
        <p:spPr>
          <a:xfrm>
            <a:off x="225855" y="36811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are deployed in HPC</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
        <p:nvSpPr>
          <p:cNvPr id="24" name="Rectangle 23"/>
          <p:cNvSpPr/>
          <p:nvPr/>
        </p:nvSpPr>
        <p:spPr>
          <a:xfrm>
            <a:off x="524305" y="30512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33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12" y="1114741"/>
            <a:ext cx="2933700"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4" name="Rectangle 3"/>
          <p:cNvSpPr/>
          <p:nvPr/>
        </p:nvSpPr>
        <p:spPr>
          <a:xfrm>
            <a:off x="609145" y="6589568"/>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07" y="1114741"/>
            <a:ext cx="3626705"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01807" y="93925"/>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Pan-cancers</a:t>
            </a:r>
          </a:p>
        </p:txBody>
      </p:sp>
      <p:pic>
        <p:nvPicPr>
          <p:cNvPr id="10" name="Picture 9"/>
          <p:cNvPicPr>
            <a:picLocks noChangeAspect="1"/>
          </p:cNvPicPr>
          <p:nvPr/>
        </p:nvPicPr>
        <p:blipFill>
          <a:blip r:embed="rId5"/>
          <a:stretch>
            <a:fillRect/>
          </a:stretch>
        </p:blipFill>
        <p:spPr>
          <a:xfrm>
            <a:off x="7319412" y="1070346"/>
            <a:ext cx="4571713" cy="2436202"/>
          </a:xfrm>
          <a:prstGeom prst="rect">
            <a:avLst/>
          </a:prstGeom>
        </p:spPr>
      </p:pic>
      <p:pic>
        <p:nvPicPr>
          <p:cNvPr id="12" name="Picture 11"/>
          <p:cNvPicPr>
            <a:picLocks noChangeAspect="1"/>
          </p:cNvPicPr>
          <p:nvPr/>
        </p:nvPicPr>
        <p:blipFill>
          <a:blip r:embed="rId6"/>
          <a:stretch>
            <a:fillRect/>
          </a:stretch>
        </p:blipFill>
        <p:spPr>
          <a:xfrm>
            <a:off x="122367" y="3607578"/>
            <a:ext cx="5832293" cy="2827364"/>
          </a:xfrm>
          <a:prstGeom prst="rect">
            <a:avLst/>
          </a:prstGeom>
        </p:spPr>
      </p:pic>
      <p:pic>
        <p:nvPicPr>
          <p:cNvPr id="24" name="Picture 23"/>
          <p:cNvPicPr>
            <a:picLocks noChangeAspect="1"/>
          </p:cNvPicPr>
          <p:nvPr/>
        </p:nvPicPr>
        <p:blipFill>
          <a:blip r:embed="rId7"/>
          <a:stretch>
            <a:fillRect/>
          </a:stretch>
        </p:blipFill>
        <p:spPr>
          <a:xfrm>
            <a:off x="5471424" y="3686414"/>
            <a:ext cx="6619828" cy="2893952"/>
          </a:xfrm>
          <a:prstGeom prst="rect">
            <a:avLst/>
          </a:prstGeom>
        </p:spPr>
      </p:pic>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45" y="1005079"/>
            <a:ext cx="4394215" cy="2322321"/>
          </a:xfrm>
          <a:prstGeom prst="rect">
            <a:avLst/>
          </a:prstGeom>
          <a:noFill/>
          <a:ln>
            <a:solidFill>
              <a:srgbClr val="7030A0"/>
            </a:solidFill>
          </a:ln>
        </p:spPr>
      </p:pic>
      <p:pic>
        <p:nvPicPr>
          <p:cNvPr id="4" name="Picture 3"/>
          <p:cNvPicPr>
            <a:picLocks noChangeAspect="1"/>
          </p:cNvPicPr>
          <p:nvPr/>
        </p:nvPicPr>
        <p:blipFill>
          <a:blip r:embed="rId4"/>
          <a:stretch>
            <a:fillRect/>
          </a:stretch>
        </p:blipFill>
        <p:spPr>
          <a:xfrm>
            <a:off x="4629771" y="951071"/>
            <a:ext cx="7378700" cy="2465387"/>
          </a:xfrm>
          <a:prstGeom prst="rect">
            <a:avLst/>
          </a:prstGeom>
        </p:spPr>
      </p:pic>
      <p:pic>
        <p:nvPicPr>
          <p:cNvPr id="5" name="Picture 4"/>
          <p:cNvPicPr>
            <a:picLocks noChangeAspect="1"/>
          </p:cNvPicPr>
          <p:nvPr/>
        </p:nvPicPr>
        <p:blipFill rotWithShape="1">
          <a:blip r:embed="rId5"/>
          <a:srcRect l="42264"/>
          <a:stretch/>
        </p:blipFill>
        <p:spPr>
          <a:xfrm>
            <a:off x="137145" y="3657600"/>
            <a:ext cx="2585070" cy="2031999"/>
          </a:xfrm>
          <a:prstGeom prst="rect">
            <a:avLst/>
          </a:prstGeom>
        </p:spPr>
      </p:pic>
      <p:pic>
        <p:nvPicPr>
          <p:cNvPr id="6" name="Picture 5"/>
          <p:cNvPicPr>
            <a:picLocks noChangeAspect="1"/>
          </p:cNvPicPr>
          <p:nvPr/>
        </p:nvPicPr>
        <p:blipFill>
          <a:blip r:embed="rId6"/>
          <a:stretch>
            <a:fillRect/>
          </a:stretch>
        </p:blipFill>
        <p:spPr>
          <a:xfrm>
            <a:off x="2722215" y="3737008"/>
            <a:ext cx="4438070" cy="2031999"/>
          </a:xfrm>
          <a:prstGeom prst="rect">
            <a:avLst/>
          </a:prstGeom>
        </p:spPr>
      </p:pic>
      <p:pic>
        <p:nvPicPr>
          <p:cNvPr id="7" name="Picture 6"/>
          <p:cNvPicPr>
            <a:picLocks noChangeAspect="1"/>
          </p:cNvPicPr>
          <p:nvPr/>
        </p:nvPicPr>
        <p:blipFill>
          <a:blip r:embed="rId7"/>
          <a:stretch>
            <a:fillRect/>
          </a:stretch>
        </p:blipFill>
        <p:spPr>
          <a:xfrm>
            <a:off x="7004726" y="3737008"/>
            <a:ext cx="5187274" cy="2146458"/>
          </a:xfrm>
          <a:prstGeom prst="rect">
            <a:avLst/>
          </a:prstGeom>
        </p:spPr>
      </p:pic>
      <p:sp>
        <p:nvSpPr>
          <p:cNvPr id="8" name="Rectangle 7"/>
          <p:cNvSpPr/>
          <p:nvPr/>
        </p:nvSpPr>
        <p:spPr>
          <a:xfrm>
            <a:off x="505445" y="6178615"/>
            <a:ext cx="11191256" cy="369332"/>
          </a:xfrm>
          <a:prstGeom prst="rect">
            <a:avLst/>
          </a:prstGeom>
        </p:spPr>
        <p:txBody>
          <a:bodyPr wrap="square">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GBM: Genome-wide DNA methylation for 1,196 brain cancer(GBM+LGG) and 1083 control brain  </a:t>
            </a:r>
          </a:p>
        </p:txBody>
      </p:sp>
      <p:sp>
        <p:nvSpPr>
          <p:cNvPr id="9" name="Rectangle 8"/>
          <p:cNvSpPr/>
          <p:nvPr/>
        </p:nvSpPr>
        <p:spPr>
          <a:xfrm>
            <a:off x="342408" y="94674"/>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Human Brain Cancers</a:t>
            </a:r>
          </a:p>
        </p:txBody>
      </p:sp>
    </p:spTree>
    <p:extLst>
      <p:ext uri="{BB962C8B-B14F-4D97-AF65-F5344CB8AC3E}">
        <p14:creationId xmlns:p14="http://schemas.microsoft.com/office/powerpoint/2010/main" val="2778862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439497" cy="369332"/>
          </a:xfrm>
          <a:prstGeom prst="rect">
            <a:avLst/>
          </a:prstGeom>
          <a:noFill/>
        </p:spPr>
        <p:txBody>
          <a:bodyPr wrap="none" rtlCol="0">
            <a:spAutoFit/>
          </a:bodyPr>
          <a:lstStyle/>
          <a:p>
            <a:r>
              <a:rPr lang="en-US" dirty="0" smtClean="0"/>
              <a:t>2017-present</a:t>
            </a:r>
            <a:endParaRPr lang="en-US" dirty="0"/>
          </a:p>
        </p:txBody>
      </p:sp>
      <p:sp>
        <p:nvSpPr>
          <p:cNvPr id="22" name="TextBox 21"/>
          <p:cNvSpPr txBox="1"/>
          <p:nvPr/>
        </p:nvSpPr>
        <p:spPr>
          <a:xfrm>
            <a:off x="2073955" y="5251744"/>
            <a:ext cx="7211718" cy="369332"/>
          </a:xfrm>
          <a:prstGeom prst="rect">
            <a:avLst/>
          </a:prstGeom>
          <a:noFill/>
        </p:spPr>
        <p:txBody>
          <a:bodyPr wrap="none" rtlCol="0">
            <a:spAutoFit/>
          </a:bodyPr>
          <a:lstStyle/>
          <a:p>
            <a:r>
              <a:rPr lang="en-US" dirty="0" smtClean="0"/>
              <a:t>Shanghai, China	Houston, TX	   San Diego, CA	   Marshfield,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307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8343900" y="6519446"/>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Schrodi,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027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637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3"/>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40195" y="28090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4" y="27952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103325"/>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4"/>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124814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127000" y="229521"/>
            <a:ext cx="12077700" cy="523220"/>
          </a:xfrm>
          <a:prstGeom prst="rect">
            <a:avLst/>
          </a:prstGeom>
        </p:spPr>
        <p:txBody>
          <a:bodyPr wrap="squar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Macro and Micro View of Human Diseases in 21 Century</a:t>
            </a:r>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omics cfDNA Apostle MiniMax Work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041" y="765972"/>
            <a:ext cx="10615501" cy="2660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5769" y="5768445"/>
            <a:ext cx="5840189" cy="369332"/>
          </a:xfrm>
          <a:prstGeom prst="rect">
            <a:avLst/>
          </a:prstGeom>
        </p:spPr>
        <p:txBody>
          <a:bodyPr wrap="none">
            <a:spAutoFit/>
          </a:bodyPr>
          <a:lstStyle/>
          <a:p>
            <a:r>
              <a:rPr lang="en-US" b="0" i="0" dirty="0" smtClean="0">
                <a:solidFill>
                  <a:srgbClr val="333333"/>
                </a:solidFill>
                <a:effectLst/>
                <a:latin typeface="Gotham A"/>
              </a:rPr>
              <a:t>DNA size was analyzed on an Agilent </a:t>
            </a:r>
            <a:r>
              <a:rPr lang="en-US" b="0" i="0" dirty="0" err="1" smtClean="0">
                <a:solidFill>
                  <a:srgbClr val="333333"/>
                </a:solidFill>
                <a:effectLst/>
                <a:latin typeface="Gotham A"/>
              </a:rPr>
              <a:t>Bioanalyzer</a:t>
            </a:r>
            <a:r>
              <a:rPr lang="en-US" b="0" i="0" dirty="0" smtClean="0">
                <a:solidFill>
                  <a:srgbClr val="333333"/>
                </a:solidFill>
                <a:effectLst/>
                <a:latin typeface="Gotham A"/>
              </a:rPr>
              <a:t> 2100</a:t>
            </a:r>
            <a:endParaRPr lang="en-US" dirty="0"/>
          </a:p>
        </p:txBody>
      </p:sp>
      <p:pic>
        <p:nvPicPr>
          <p:cNvPr id="7" name="Picture 6"/>
          <p:cNvPicPr>
            <a:picLocks noChangeAspect="1"/>
          </p:cNvPicPr>
          <p:nvPr/>
        </p:nvPicPr>
        <p:blipFill>
          <a:blip r:embed="rId3"/>
          <a:stretch>
            <a:fillRect/>
          </a:stretch>
        </p:blipFill>
        <p:spPr>
          <a:xfrm>
            <a:off x="372530" y="3334807"/>
            <a:ext cx="5334000" cy="2433638"/>
          </a:xfrm>
          <a:prstGeom prst="rect">
            <a:avLst/>
          </a:prstGeom>
        </p:spPr>
      </p:pic>
      <p:sp>
        <p:nvSpPr>
          <p:cNvPr id="8" name="Rectangle 7"/>
          <p:cNvSpPr/>
          <p:nvPr/>
        </p:nvSpPr>
        <p:spPr>
          <a:xfrm>
            <a:off x="287864" y="189993"/>
            <a:ext cx="6096000" cy="369332"/>
          </a:xfrm>
          <a:prstGeom prst="rect">
            <a:avLst/>
          </a:prstGeom>
        </p:spPr>
        <p:txBody>
          <a:bodyPr>
            <a:spAutoFit/>
          </a:bodyPr>
          <a:lstStyle/>
          <a:p>
            <a:r>
              <a:rPr lang="en-US" b="0" i="0" dirty="0" smtClean="0">
                <a:solidFill>
                  <a:srgbClr val="333333"/>
                </a:solidFill>
                <a:effectLst/>
                <a:latin typeface="Gotham A"/>
              </a:rPr>
              <a:t>Visual Workflow</a:t>
            </a:r>
            <a:endParaRPr lang="en-US" dirty="0"/>
          </a:p>
        </p:txBody>
      </p:sp>
      <p:sp>
        <p:nvSpPr>
          <p:cNvPr id="9" name="Rectangle 8"/>
          <p:cNvSpPr/>
          <p:nvPr/>
        </p:nvSpPr>
        <p:spPr>
          <a:xfrm>
            <a:off x="372530" y="6366748"/>
            <a:ext cx="11250745" cy="369332"/>
          </a:xfrm>
          <a:prstGeom prst="rect">
            <a:avLst/>
          </a:prstGeom>
        </p:spPr>
        <p:txBody>
          <a:bodyPr wrap="square">
            <a:spAutoFit/>
          </a:bodyPr>
          <a:lstStyle/>
          <a:p>
            <a:r>
              <a:rPr lang="en-US" dirty="0" smtClean="0">
                <a:hlinkClick r:id="rId4"/>
              </a:rPr>
              <a:t>https://www.beckman.com/reagents/genomic/dna-isolation/from-plasma/evaluate-apostle-minimax</a:t>
            </a:r>
            <a:endParaRPr lang="en-US" dirty="0"/>
          </a:p>
        </p:txBody>
      </p:sp>
    </p:spTree>
    <p:extLst>
      <p:ext uri="{BB962C8B-B14F-4D97-AF65-F5344CB8AC3E}">
        <p14:creationId xmlns:p14="http://schemas.microsoft.com/office/powerpoint/2010/main" val="148879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3289" y="861165"/>
            <a:ext cx="7126823" cy="369332"/>
          </a:xfrm>
          <a:prstGeom prst="rect">
            <a:avLst/>
          </a:prstGeom>
        </p:spPr>
        <p:txBody>
          <a:bodyPr wrap="none">
            <a:spAutoFit/>
          </a:bodyPr>
          <a:lstStyle/>
          <a:p>
            <a:r>
              <a:rPr lang="en-US" b="0" i="0" dirty="0" smtClean="0">
                <a:solidFill>
                  <a:srgbClr val="333333"/>
                </a:solidFill>
                <a:effectLst/>
                <a:latin typeface="Gotham A"/>
              </a:rPr>
              <a:t>De-</a:t>
            </a:r>
            <a:r>
              <a:rPr lang="en-US" b="0" i="0" dirty="0" err="1" smtClean="0">
                <a:solidFill>
                  <a:srgbClr val="333333"/>
                </a:solidFill>
                <a:effectLst/>
                <a:latin typeface="Gotham A"/>
              </a:rPr>
              <a:t>identificaiton</a:t>
            </a:r>
            <a:r>
              <a:rPr lang="en-US" b="0" i="0" dirty="0" smtClean="0">
                <a:solidFill>
                  <a:srgbClr val="333333"/>
                </a:solidFill>
                <a:effectLst/>
                <a:latin typeface="Gotham A"/>
              </a:rPr>
              <a:t> of PMRP clinical information immediately  (HAPPA)</a:t>
            </a:r>
            <a:endParaRPr lang="en-US" dirty="0"/>
          </a:p>
        </p:txBody>
      </p:sp>
    </p:spTree>
    <p:extLst>
      <p:ext uri="{BB962C8B-B14F-4D97-AF65-F5344CB8AC3E}">
        <p14:creationId xmlns:p14="http://schemas.microsoft.com/office/powerpoint/2010/main" val="169250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952933" y="733631"/>
            <a:ext cx="7178946" cy="5836549"/>
            <a:chOff x="1066473" y="313896"/>
            <a:chExt cx="7178946" cy="583654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473" y="313897"/>
              <a:ext cx="2408247" cy="19375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473" y="2269698"/>
              <a:ext cx="2408247" cy="19182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473" y="4220317"/>
              <a:ext cx="2408247" cy="19182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222" y="4238606"/>
              <a:ext cx="2245448" cy="191183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22" y="2269698"/>
              <a:ext cx="2245448" cy="191825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3222" y="313897"/>
              <a:ext cx="2245448" cy="193108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7172" y="4238606"/>
              <a:ext cx="2402464" cy="1906863"/>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7172" y="2269698"/>
              <a:ext cx="2408247" cy="1918254"/>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37172" y="313896"/>
              <a:ext cx="2402464" cy="1932861"/>
            </a:xfrm>
            <a:prstGeom prst="rect">
              <a:avLst/>
            </a:prstGeom>
          </p:spPr>
        </p:pic>
      </p:grpSp>
      <p:sp>
        <p:nvSpPr>
          <p:cNvPr id="14" name="TextBox 13"/>
          <p:cNvSpPr txBox="1"/>
          <p:nvPr/>
        </p:nvSpPr>
        <p:spPr>
          <a:xfrm>
            <a:off x="1055740" y="5599179"/>
            <a:ext cx="838691"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Merge</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1171156" y="3557019"/>
            <a:ext cx="723275"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DAPI</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222452" y="1329843"/>
            <a:ext cx="671979"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P-65</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2692826" y="266066"/>
            <a:ext cx="928460"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Control</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4844633" y="266066"/>
            <a:ext cx="1293945"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TNF+IL-17</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6781425" y="266066"/>
            <a:ext cx="2185278"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TNF+IL-17+LLDT-8</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440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1" y="252602"/>
            <a:ext cx="11296650"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Computational Frame for Disease Etiology and Pathology</a:t>
            </a:r>
          </a:p>
        </p:txBody>
      </p:sp>
      <p:grpSp>
        <p:nvGrpSpPr>
          <p:cNvPr id="11" name="Group 10"/>
          <p:cNvGrpSpPr/>
          <p:nvPr/>
        </p:nvGrpSpPr>
        <p:grpSpPr>
          <a:xfrm>
            <a:off x="-50196" y="1081404"/>
            <a:ext cx="11118247" cy="5695556"/>
            <a:chOff x="-69246" y="900429"/>
            <a:chExt cx="11118247"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148812"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dirty="0" smtClean="0">
                  <a:solidFill>
                    <a:srgbClr val="7030A0"/>
                  </a:solidFill>
                  <a:latin typeface="Arial Black" panose="020B0A04020102020204" pitchFamily="34" charset="0"/>
                  <a:cs typeface="Arial" panose="020B0604020202020204" pitchFamily="34" charset="0"/>
                </a:rPr>
                <a:t>Clinical Phenotypes</a:t>
              </a:r>
              <a:endParaRPr lang="en-US" sz="1600"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41023" y="3994943"/>
              <a:ext cx="3292953" cy="646331"/>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Pathological phenotypes</a:t>
              </a:r>
            </a:p>
            <a:p>
              <a:r>
                <a:rPr lang="en-US"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02436" cy="261610"/>
          </a:xfrm>
          <a:prstGeom prst="rect">
            <a:avLst/>
          </a:prstGeom>
          <a:noFill/>
          <a:ln>
            <a:noFill/>
          </a:ln>
        </p:spPr>
        <p:txBody>
          <a:bodyPr wrap="none" rtlCol="0">
            <a:spAutoFit/>
          </a:bodyPr>
          <a:lstStyle/>
          <a:p>
            <a:r>
              <a:rPr lang="en-US" sz="1100" dirty="0" smtClean="0">
                <a:solidFill>
                  <a:schemeClr val="bg1">
                    <a:lumMod val="95000"/>
                  </a:schemeClr>
                </a:solidFill>
                <a:latin typeface="Arial" panose="020B0604020202020204" pitchFamily="34" charset="0"/>
                <a:cs typeface="Arial" panose="020B0604020202020204" pitchFamily="34" charset="0"/>
              </a:rPr>
              <a:t>Network</a:t>
            </a:r>
            <a:endParaRPr lang="en-US" sz="1100"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87395" cy="523220"/>
          </a:xfrm>
          <a:prstGeom prst="rect">
            <a:avLst/>
          </a:prstGeom>
        </p:spPr>
        <p:txBody>
          <a:bodyPr wrap="none">
            <a:spAutoFit/>
          </a:bodyPr>
          <a:lstStyle/>
          <a:p>
            <a:r>
              <a:rPr lang="en-US" sz="2800" dirty="0">
                <a:solidFill>
                  <a:srgbClr val="7030A0"/>
                </a:solidFill>
              </a:rPr>
              <a:t>EHR</a:t>
            </a:r>
            <a:endParaRPr lang="en-US" sz="3200" dirty="0">
              <a:solidFill>
                <a:srgbClr val="7030A0"/>
              </a:solidFill>
            </a:endParaRPr>
          </a:p>
        </p:txBody>
      </p:sp>
      <p:sp>
        <p:nvSpPr>
          <p:cNvPr id="27" name="Rectangle 26"/>
          <p:cNvSpPr/>
          <p:nvPr/>
        </p:nvSpPr>
        <p:spPr>
          <a:xfrm>
            <a:off x="10525087" y="2614934"/>
            <a:ext cx="886781" cy="461665"/>
          </a:xfrm>
          <a:prstGeom prst="rect">
            <a:avLst/>
          </a:prstGeom>
        </p:spPr>
        <p:txBody>
          <a:bodyPr wrap="none">
            <a:spAutoFit/>
          </a:bodyPr>
          <a:lstStyle/>
          <a:p>
            <a:r>
              <a:rPr lang="en-US" sz="2400" dirty="0" smtClean="0">
                <a:solidFill>
                  <a:srgbClr val="7030A0"/>
                </a:solidFill>
                <a:latin typeface="Arial" panose="020B0604020202020204" pitchFamily="34" charset="0"/>
                <a:cs typeface="Arial" panose="020B0604020202020204" pitchFamily="34" charset="0"/>
              </a:rPr>
              <a:t>ICD9</a:t>
            </a:r>
            <a:endParaRPr lang="en-US" sz="2400" dirty="0">
              <a:solidFill>
                <a:srgbClr val="7030A0"/>
              </a:solidFill>
              <a:latin typeface="Arial" panose="020B0604020202020204" pitchFamily="34" charset="0"/>
              <a:cs typeface="Arial" panose="020B0604020202020204" pitchFamily="34" charset="0"/>
            </a:endParaRPr>
          </a:p>
        </p:txBody>
      </p:sp>
      <p:sp>
        <p:nvSpPr>
          <p:cNvPr id="28" name="Rectangle 27"/>
          <p:cNvSpPr/>
          <p:nvPr/>
        </p:nvSpPr>
        <p:spPr>
          <a:xfrm>
            <a:off x="10154324" y="3366269"/>
            <a:ext cx="1209370" cy="461665"/>
          </a:xfrm>
          <a:prstGeom prst="rect">
            <a:avLst/>
          </a:prstGeom>
        </p:spPr>
        <p:txBody>
          <a:bodyPr wrap="none">
            <a:spAutoFit/>
          </a:bodyPr>
          <a:lstStyle/>
          <a:p>
            <a:r>
              <a:rPr lang="en-US" sz="2400" dirty="0" smtClean="0">
                <a:solidFill>
                  <a:srgbClr val="7030A0"/>
                </a:solidFill>
              </a:rPr>
              <a:t>Lab Test</a:t>
            </a:r>
            <a:endParaRPr lang="en-US" sz="2400" dirty="0">
              <a:solidFill>
                <a:srgbClr val="7030A0"/>
              </a:solidFill>
            </a:endParaRP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dirty="0" smtClean="0">
                <a:latin typeface="Arial" panose="020B0604020202020204" pitchFamily="34" charset="0"/>
                <a:ea typeface="Adobe Gothic Std B" panose="020B0800000000000000" pitchFamily="34" charset="-128"/>
                <a:cs typeface="Arial" panose="020B0604020202020204" pitchFamily="34" charset="0"/>
              </a:rPr>
              <a:t>Precision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Personalized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Hospital</a:t>
            </a:r>
            <a:endParaRPr lang="en-US" dirty="0">
              <a:latin typeface="Arial" panose="020B0604020202020204" pitchFamily="34" charset="0"/>
              <a:cs typeface="Arial" panose="020B0604020202020204" pitchFamily="34" charset="0"/>
            </a:endParaRPr>
          </a:p>
        </p:txBody>
      </p:sp>
      <p:sp>
        <p:nvSpPr>
          <p:cNvPr id="4" name="Rectangle 3"/>
          <p:cNvSpPr/>
          <p:nvPr/>
        </p:nvSpPr>
        <p:spPr>
          <a:xfrm>
            <a:off x="3857079" y="435653"/>
            <a:ext cx="4701928" cy="523220"/>
          </a:xfrm>
          <a:prstGeom prst="rect">
            <a:avLst/>
          </a:prstGeom>
        </p:spPr>
        <p:txBody>
          <a:bodyPr wrap="none">
            <a:spAutoFit/>
          </a:bodyPr>
          <a:lstStyle/>
          <a:p>
            <a:pPr algn="ctr"/>
            <a:r>
              <a:rPr lang="en-US" sz="2800" dirty="0">
                <a:solidFill>
                  <a:srgbClr val="000000"/>
                </a:solidFill>
                <a:latin typeface="Arial" panose="020B0604020202020204" pitchFamily="34" charset="0"/>
              </a:rPr>
              <a:t>What is Precision Medicine?</a:t>
            </a:r>
          </a:p>
        </p:txBody>
      </p:sp>
      <p:grpSp>
        <p:nvGrpSpPr>
          <p:cNvPr id="6" name="Group 5"/>
          <p:cNvGrpSpPr/>
          <p:nvPr/>
        </p:nvGrpSpPr>
        <p:grpSpPr>
          <a:xfrm>
            <a:off x="689419" y="1582170"/>
            <a:ext cx="11130065" cy="4086575"/>
            <a:chOff x="689419" y="1689100"/>
            <a:chExt cx="11130065" cy="4086575"/>
          </a:xfrm>
        </p:grpSpPr>
        <p:sp>
          <p:nvSpPr>
            <p:cNvPr id="3" name="Rectangle 2"/>
            <p:cNvSpPr/>
            <p:nvPr/>
          </p:nvSpPr>
          <p:spPr>
            <a:xfrm>
              <a:off x="689419" y="5252455"/>
              <a:ext cx="8519705" cy="523220"/>
            </a:xfrm>
            <a:prstGeom prst="rect">
              <a:avLst/>
            </a:prstGeom>
          </p:spPr>
          <p:txBody>
            <a:bodyPr wrap="non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Automatic Medicine Approach to Support Physicians</a:t>
              </a:r>
            </a:p>
          </p:txBody>
        </p:sp>
        <p:pic>
          <p:nvPicPr>
            <p:cNvPr id="5" name="Picture 4"/>
            <p:cNvPicPr>
              <a:picLocks noChangeAspect="1"/>
            </p:cNvPicPr>
            <p:nvPr/>
          </p:nvPicPr>
          <p:blipFill>
            <a:blip r:embed="rId3"/>
            <a:stretch>
              <a:fillRect/>
            </a:stretch>
          </p:blipFill>
          <p:spPr>
            <a:xfrm>
              <a:off x="7035800" y="1689100"/>
              <a:ext cx="4783684" cy="3189123"/>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How to achieve Precision Medicine? </a:t>
            </a:r>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1. Direct way: to understand each diseases with deep knowledge</a:t>
            </a:r>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2. indirect way:  it looks we are similar (Data Driven)</a:t>
              </a:r>
            </a:p>
          </p:txBody>
        </p:sp>
        <p:pic>
          <p:nvPicPr>
            <p:cNvPr id="31746" name="Picture 2" descr="Image result for cat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5"/>
          <a:stretch>
            <a:fillRect/>
          </a:stretch>
        </p:blipFill>
        <p:spPr>
          <a:xfrm>
            <a:off x="6273608" y="1607572"/>
            <a:ext cx="3648162" cy="2023590"/>
          </a:xfrm>
          <a:prstGeom prst="rect">
            <a:avLst/>
          </a:prstGeom>
        </p:spPr>
      </p:pic>
      <p:pic>
        <p:nvPicPr>
          <p:cNvPr id="10" name="Picture 9"/>
          <p:cNvPicPr>
            <a:picLocks noChangeAspect="1"/>
          </p:cNvPicPr>
          <p:nvPr/>
        </p:nvPicPr>
        <p:blipFill>
          <a:blip r:embed="rId6"/>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59868" y="124011"/>
            <a:ext cx="10708640"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Individual, tissue and subtype identification with genomic data </a:t>
            </a:r>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3"/>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550 (7675): </a:t>
                </a:r>
                <a:r>
                  <a:rPr lang="en-US" sz="1200" b="1" dirty="0" smtClean="0">
                    <a:solidFill>
                      <a:srgbClr val="333333"/>
                    </a:solidFill>
                    <a:latin typeface="Arial" panose="020B0604020202020204" pitchFamily="34" charset="0"/>
                    <a:cs typeface="Arial" panose="020B0604020202020204" pitchFamily="34" charset="0"/>
                  </a:rPr>
                  <a:t>204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Unpublished data, Guo, Schrodi, 2019</a:t>
                </a:r>
                <a:endParaRPr lang="en-US" sz="1200" b="1" i="0" dirty="0">
                  <a:solidFill>
                    <a:srgbClr val="333333"/>
                  </a:solidFill>
                  <a:effectLst/>
                  <a:latin typeface="Arial" panose="020B0604020202020204" pitchFamily="34" charset="0"/>
                  <a:cs typeface="Arial" panose="020B0604020202020204" pitchFamily="34" charset="0"/>
                </a:endParaRPr>
              </a:p>
            </p:txBody>
          </p:sp>
        </p:grpSp>
        <p:pic>
          <p:nvPicPr>
            <p:cNvPr id="12" name="Picture 11"/>
            <p:cNvPicPr/>
            <p:nvPr/>
          </p:nvPicPr>
          <p:blipFill rotWithShape="1">
            <a:blip r:embed="rId4">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5"/>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dirty="0" smtClean="0">
                <a:latin typeface="Arial" panose="020B0604020202020204" pitchFamily="34" charset="0"/>
                <a:ea typeface="Adobe Gothic Std B" panose="020B0800000000000000" pitchFamily="34" charset="-128"/>
                <a:cs typeface="Arial" panose="020B0604020202020204" pitchFamily="34" charset="0"/>
              </a:rPr>
              <a:t>   </a:t>
            </a:r>
            <a:r>
              <a:rPr lang="en-US" sz="1600" dirty="0" err="1" smtClean="0">
                <a:latin typeface="Arial" panose="020B0604020202020204" pitchFamily="34" charset="0"/>
                <a:ea typeface="Adobe Gothic Std B" panose="020B0800000000000000" pitchFamily="34" charset="-128"/>
                <a:cs typeface="Arial" panose="020B0604020202020204" pitchFamily="34" charset="0"/>
              </a:rPr>
              <a:t>CoreExome</a:t>
            </a:r>
            <a:r>
              <a:rPr lang="en-US" sz="1600" dirty="0" smtClean="0">
                <a:latin typeface="Arial" panose="020B0604020202020204" pitchFamily="34" charset="0"/>
                <a:ea typeface="Adobe Gothic Std B" panose="020B0800000000000000" pitchFamily="34" charset="-128"/>
                <a:cs typeface="Arial" panose="020B0604020202020204" pitchFamily="34" charset="0"/>
              </a:rPr>
              <a:t> </a:t>
            </a:r>
            <a:r>
              <a:rPr lang="en-US" sz="1600" dirty="0" err="1" smtClean="0">
                <a:latin typeface="Arial" panose="020B0604020202020204" pitchFamily="34" charset="0"/>
                <a:ea typeface="Adobe Gothic Std B" panose="020B0800000000000000" pitchFamily="34" charset="-128"/>
                <a:cs typeface="Arial" panose="020B0604020202020204" pitchFamily="34" charset="0"/>
              </a:rPr>
              <a:t>Beadchip</a:t>
            </a:r>
            <a:r>
              <a:rPr lang="en-US" sz="1600" dirty="0" smtClean="0">
                <a:latin typeface="Arial" panose="020B0604020202020204" pitchFamily="34" charset="0"/>
                <a:ea typeface="Adobe Gothic Std B" panose="020B0800000000000000" pitchFamily="34" charset="-128"/>
                <a:cs typeface="Arial" panose="020B0604020202020204" pitchFamily="34" charset="0"/>
              </a:rPr>
              <a:t>                       Genome-wide RNA-</a:t>
            </a:r>
            <a:r>
              <a:rPr lang="en-US" sz="1600" dirty="0" err="1" smtClean="0">
                <a:latin typeface="Arial" panose="020B0604020202020204" pitchFamily="34" charset="0"/>
                <a:ea typeface="Adobe Gothic Std B" panose="020B0800000000000000" pitchFamily="34" charset="-128"/>
                <a:cs typeface="Arial" panose="020B0604020202020204" pitchFamily="34" charset="0"/>
              </a:rPr>
              <a:t>Seq</a:t>
            </a:r>
            <a:r>
              <a:rPr lang="en-US" sz="1600" dirty="0" smtClean="0">
                <a:latin typeface="Arial" panose="020B0604020202020204" pitchFamily="34" charset="0"/>
                <a:ea typeface="Adobe Gothic Std B" panose="020B0800000000000000" pitchFamily="34" charset="-128"/>
                <a:cs typeface="Arial" panose="020B0604020202020204" pitchFamily="34" charset="0"/>
              </a:rPr>
              <a:t> data</a:t>
            </a:r>
            <a:endParaRPr lang="en-US" sz="1100"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rotWithShape="1">
          <a:blip r:embed="rId6"/>
          <a:srcRect t="9304"/>
          <a:stretch/>
        </p:blipFill>
        <p:spPr>
          <a:xfrm>
            <a:off x="7361682" y="1595142"/>
            <a:ext cx="4450532" cy="4357584"/>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a:t>
            </a:r>
            <a:r>
              <a:rPr lang="en-US" sz="1200" b="1" dirty="0" smtClean="0">
                <a:solidFill>
                  <a:srgbClr val="333333"/>
                </a:solidFill>
                <a:latin typeface="Arial" panose="020B0604020202020204" pitchFamily="34" charset="0"/>
                <a:cs typeface="Arial" panose="020B0604020202020204" pitchFamily="34" charset="0"/>
              </a:rPr>
              <a:t>547 (7663): 314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21" name="Rectangle 20"/>
          <p:cNvSpPr/>
          <p:nvPr/>
        </p:nvSpPr>
        <p:spPr>
          <a:xfrm>
            <a:off x="7498463" y="1226895"/>
            <a:ext cx="3916520" cy="369332"/>
          </a:xfrm>
          <a:prstGeom prst="rect">
            <a:avLst/>
          </a:prstGeom>
        </p:spPr>
        <p:txBody>
          <a:bodyPr wrap="none">
            <a:spAutoFit/>
          </a:bodyPr>
          <a:lstStyle/>
          <a:p>
            <a:pPr algn="ctr"/>
            <a:r>
              <a:rPr lang="en-US" dirty="0">
                <a:latin typeface="Arial" panose="020B0604020202020204" pitchFamily="34" charset="0"/>
                <a:ea typeface="Adobe Gothic Std B" panose="020B0800000000000000" pitchFamily="34" charset="-128"/>
                <a:cs typeface="Arial" panose="020B0604020202020204" pitchFamily="34" charset="0"/>
              </a:rPr>
              <a:t>Genome-wide </a:t>
            </a:r>
            <a:r>
              <a:rPr lang="en-US" dirty="0" smtClean="0">
                <a:latin typeface="Arial" panose="020B0604020202020204" pitchFamily="34" charset="0"/>
                <a:ea typeface="Adobe Gothic Std B" panose="020B0800000000000000" pitchFamily="34" charset="-128"/>
                <a:cs typeface="Arial" panose="020B0604020202020204" pitchFamily="34" charset="0"/>
              </a:rPr>
              <a:t>DNA methylation </a:t>
            </a:r>
            <a:r>
              <a:rPr lang="en-US" dirty="0">
                <a:latin typeface="Arial" panose="020B0604020202020204" pitchFamily="34" charset="0"/>
                <a:ea typeface="Adobe Gothic Std B" panose="020B0800000000000000" pitchFamily="34" charset="-128"/>
                <a:cs typeface="Arial" panose="020B0604020202020204" pitchFamily="34" charset="0"/>
              </a:rPr>
              <a:t>data</a:t>
            </a:r>
            <a:endParaRPr lang="en-US" sz="1200" dirty="0">
              <a:latin typeface="Arial" panose="020B0604020202020204" pitchFamily="34" charset="0"/>
              <a:cs typeface="Arial" panose="020B0604020202020204" pitchFamily="34" charset="0"/>
            </a:endParaRPr>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646331"/>
          </a:xfrm>
          <a:prstGeom prst="rect">
            <a:avLst/>
          </a:prstGeom>
        </p:spPr>
        <p:txBody>
          <a:bodyPr wrap="square">
            <a:spAutoFit/>
          </a:bodyPr>
          <a:lstStyle/>
          <a:p>
            <a:pPr algn="ctr"/>
            <a:r>
              <a:rPr lang="en-US" b="1" dirty="0" smtClean="0">
                <a:solidFill>
                  <a:srgbClr val="92D050"/>
                </a:solidFill>
                <a:latin typeface="Arial" panose="020B0604020202020204" pitchFamily="34" charset="0"/>
                <a:cs typeface="Arial" panose="020B0604020202020204" pitchFamily="34" charset="0"/>
              </a:rPr>
              <a:t>Asian</a:t>
            </a:r>
            <a:endParaRPr lang="en-US" b="1" dirty="0">
              <a:solidFill>
                <a:srgbClr val="92D050"/>
              </a:solidFill>
              <a:latin typeface="Arial" panose="020B0604020202020204" pitchFamily="34" charset="0"/>
              <a:cs typeface="Arial" panose="020B0604020202020204" pitchFamily="34" charset="0"/>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latin typeface="Arial" panose="020B0604020202020204" pitchFamily="34" charset="0"/>
                <a:cs typeface="Arial" panose="020B0604020202020204" pitchFamily="34" charset="0"/>
              </a:rPr>
              <a:t>African</a:t>
            </a:r>
            <a:endParaRPr lang="en-US" b="1" dirty="0">
              <a:solidFill>
                <a:srgbClr val="FF0000"/>
              </a:solidFill>
              <a:latin typeface="Arial" panose="020B0604020202020204" pitchFamily="34" charset="0"/>
              <a:cs typeface="Arial" panose="020B0604020202020204" pitchFamily="34" charset="0"/>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European</a:t>
              </a:r>
              <a:endParaRPr lang="en-US" b="1" dirty="0">
                <a:solidFill>
                  <a:srgbClr val="FFC000"/>
                </a:solidFill>
                <a:latin typeface="Arial" panose="020B0604020202020204" pitchFamily="34" charset="0"/>
                <a:cs typeface="Arial" panose="020B0604020202020204" pitchFamily="34" charset="0"/>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Brain</a:t>
              </a:r>
              <a:endParaRPr lang="en-US" b="1" dirty="0">
                <a:solidFill>
                  <a:srgbClr val="FFC000"/>
                </a:solidFill>
                <a:latin typeface="Arial" panose="020B0604020202020204" pitchFamily="34" charset="0"/>
                <a:cs typeface="Arial" panose="020B0604020202020204" pitchFamily="34" charset="0"/>
              </a:endParaRPr>
            </a:p>
          </p:txBody>
        </p:sp>
      </p:grpSp>
      <p:sp>
        <p:nvSpPr>
          <p:cNvPr id="41" name="Rectangle 40"/>
          <p:cNvSpPr/>
          <p:nvPr/>
        </p:nvSpPr>
        <p:spPr>
          <a:xfrm>
            <a:off x="9963676" y="3527503"/>
            <a:ext cx="1426994" cy="338554"/>
          </a:xfrm>
          <a:prstGeom prst="rect">
            <a:avLst/>
          </a:prstGeom>
        </p:spPr>
        <p:txBody>
          <a:bodyPr wrap="none">
            <a:spAutoFit/>
          </a:bodyPr>
          <a:lstStyle/>
          <a:p>
            <a:pPr algn="ctr"/>
            <a:r>
              <a:rPr lang="en-US" sz="1600" b="1" dirty="0" smtClean="0">
                <a:solidFill>
                  <a:srgbClr val="7030A0"/>
                </a:solidFill>
                <a:latin typeface="Arial" panose="020B0604020202020204" pitchFamily="34" charset="0"/>
                <a:ea typeface="Adobe Gothic Std B" panose="020B0800000000000000" pitchFamily="34" charset="-128"/>
                <a:cs typeface="Arial" panose="020B0604020202020204" pitchFamily="34" charset="0"/>
              </a:rPr>
              <a:t>Brain cancer</a:t>
            </a:r>
            <a:endParaRPr lang="en-US" sz="1100" dirty="0">
              <a:solidFill>
                <a:srgbClr val="7030A0"/>
              </a:solidFill>
              <a:latin typeface="Arial" panose="020B0604020202020204" pitchFamily="34" charset="0"/>
              <a:cs typeface="Arial" panose="020B0604020202020204" pitchFamily="34" charset="0"/>
            </a:endParaRPr>
          </a:p>
        </p:txBody>
      </p:sp>
      <p:sp>
        <p:nvSpPr>
          <p:cNvPr id="29" name="Rectangle 28"/>
          <p:cNvSpPr/>
          <p:nvPr/>
        </p:nvSpPr>
        <p:spPr>
          <a:xfrm>
            <a:off x="427734" y="6373663"/>
            <a:ext cx="6504949" cy="338554"/>
          </a:xfrm>
          <a:prstGeom prst="rect">
            <a:avLst/>
          </a:prstGeom>
        </p:spPr>
        <p:txBody>
          <a:bodyPr wrap="square">
            <a:spAutoFit/>
          </a:bodyPr>
          <a:lstStyle/>
          <a:p>
            <a:pPr algn="ctr"/>
            <a:r>
              <a:rPr lang="en-US" sz="1600" dirty="0" smtClean="0">
                <a:solidFill>
                  <a:srgbClr val="000000"/>
                </a:solidFill>
                <a:latin typeface="Arial" panose="020B0604020202020204" pitchFamily="34" charset="0"/>
              </a:rPr>
              <a:t>Data driven precision medicine: if they were same, data will show us</a:t>
            </a:r>
            <a:endParaRPr lang="en-U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(EJHG, 2015)</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Compound heterozygote analysis  to identify </a:t>
            </a:r>
            <a:r>
              <a:rPr lang="en-US" sz="2000" u="sng" dirty="0">
                <a:latin typeface="Arial" panose="020B0604020202020204" pitchFamily="34" charset="0"/>
                <a:cs typeface="Arial" panose="020B0604020202020204" pitchFamily="34" charset="0"/>
              </a:rPr>
              <a:t>hemochromatosis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genes (Blood, 2019)</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DNA biomarkers </a:t>
            </a:r>
            <a:r>
              <a:rPr lang="en-US" sz="2000" dirty="0" smtClean="0">
                <a:solidFill>
                  <a:schemeClr val="bg1">
                    <a:lumMod val="7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Serum DNA </a:t>
            </a:r>
            <a:r>
              <a:rPr lang="en-US" sz="2000" dirty="0">
                <a:solidFill>
                  <a:schemeClr val="bg1">
                    <a:lumMod val="75000"/>
                  </a:schemeClr>
                </a:solidFill>
                <a:latin typeface="Arial" panose="020B0604020202020204" pitchFamily="34" charset="0"/>
                <a:cs typeface="Arial" panose="020B0604020202020204" pitchFamily="34" charset="0"/>
              </a:rPr>
              <a:t>methylation </a:t>
            </a:r>
            <a:r>
              <a:rPr lang="en-US" sz="2000" dirty="0" smtClean="0">
                <a:solidFill>
                  <a:schemeClr val="bg1">
                    <a:lumMod val="75000"/>
                  </a:schemeClr>
                </a:solidFill>
                <a:latin typeface="Arial" panose="020B0604020202020204" pitchFamily="34" charset="0"/>
                <a:cs typeface="Arial" panose="020B0604020202020204" pitchFamily="34" charset="0"/>
              </a:rPr>
              <a:t>based early biomarkers for </a:t>
            </a:r>
            <a:r>
              <a:rPr lang="en-US" sz="2000" u="sng" dirty="0" smtClean="0">
                <a:solidFill>
                  <a:schemeClr val="bg1">
                    <a:lumMod val="7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Urine DNA methylation biomarker </a:t>
            </a:r>
            <a:r>
              <a:rPr lang="en-US" sz="2000" dirty="0" err="1" smtClean="0">
                <a:solidFill>
                  <a:schemeClr val="bg1">
                    <a:lumMod val="75000"/>
                  </a:schemeClr>
                </a:solidFill>
                <a:latin typeface="Arial" panose="020B0604020202020204" pitchFamily="34" charset="0"/>
                <a:cs typeface="Arial" panose="020B0604020202020204" pitchFamily="34" charset="0"/>
              </a:rPr>
              <a:t>fors</a:t>
            </a:r>
            <a:r>
              <a:rPr lang="en-US" sz="2000" dirty="0" smtClean="0">
                <a:solidFill>
                  <a:schemeClr val="bg1">
                    <a:lumMod val="75000"/>
                  </a:schemeClr>
                </a:solidFill>
                <a:latin typeface="Arial" panose="020B0604020202020204" pitchFamily="34" charset="0"/>
                <a:cs typeface="Arial" panose="020B0604020202020204" pitchFamily="34" charset="0"/>
              </a:rPr>
              <a:t> </a:t>
            </a:r>
            <a:r>
              <a:rPr lang="en-US" sz="2000" u="sng" dirty="0" smtClean="0">
                <a:solidFill>
                  <a:schemeClr val="bg1">
                    <a:lumMod val="7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75000"/>
                  </a:schemeClr>
                </a:solidFill>
                <a:latin typeface="Arial" panose="020B0604020202020204" pitchFamily="34" charset="0"/>
                <a:cs typeface="Arial" panose="020B0604020202020204" pitchFamily="34" charset="0"/>
              </a:rPr>
              <a:t>PloS</a:t>
            </a:r>
            <a:r>
              <a:rPr lang="en-US" sz="2000" u="sng" dirty="0" smtClean="0">
                <a:solidFill>
                  <a:schemeClr val="bg1">
                    <a:lumMod val="75000"/>
                  </a:schemeClr>
                </a:solidFill>
                <a:latin typeface="Arial" panose="020B0604020202020204" pitchFamily="34" charset="0"/>
                <a:cs typeface="Arial" panose="020B0604020202020204" pitchFamily="34" charset="0"/>
              </a:rPr>
              <a:t> One, 2015)</a:t>
            </a:r>
            <a:endParaRPr lang="en-US" sz="2000" dirty="0" smtClean="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75000"/>
                  </a:schemeClr>
                </a:solidFill>
                <a:latin typeface="Arial" panose="020B0604020202020204" pitchFamily="34" charset="0"/>
                <a:cs typeface="Arial" panose="020B0604020202020204" pitchFamily="34" charset="0"/>
              </a:rPr>
              <a:t>cfDNA</a:t>
            </a:r>
            <a:r>
              <a:rPr lang="en-US" sz="2000" dirty="0" smtClean="0">
                <a:solidFill>
                  <a:schemeClr val="bg1">
                    <a:lumMod val="7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838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12116</TotalTime>
  <Words>4717</Words>
  <Application>Microsoft Office PowerPoint</Application>
  <PresentationFormat>Widescreen</PresentationFormat>
  <Paragraphs>553</Paragraphs>
  <Slides>42</Slides>
  <Notes>33</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42</vt:i4>
      </vt:variant>
    </vt:vector>
  </HeadingPairs>
  <TitlesOfParts>
    <vt:vector size="64" baseType="lpstr">
      <vt:lpstr>Adobe Fan Heiti Std B</vt:lpstr>
      <vt:lpstr>Adobe Gothic Std B</vt:lpstr>
      <vt:lpstr>Adobe Heiti Std R</vt:lpstr>
      <vt:lpstr>SimSun</vt:lpstr>
      <vt:lpstr>Arial</vt:lpstr>
      <vt:lpstr>Arial Black</vt:lpstr>
      <vt:lpstr>Calibri</vt:lpstr>
      <vt:lpstr>Calibri Light</vt:lpstr>
      <vt:lpstr>Cambria</vt:lpstr>
      <vt:lpstr>Cambria Math</vt:lpstr>
      <vt:lpstr>等线</vt:lpstr>
      <vt:lpstr>DiverdaSansCom-Bold</vt:lpstr>
      <vt:lpstr>Gotham A</vt:lpstr>
      <vt:lpstr>Helvetica</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1131</cp:revision>
  <dcterms:created xsi:type="dcterms:W3CDTF">2019-04-18T04:27:02Z</dcterms:created>
  <dcterms:modified xsi:type="dcterms:W3CDTF">2019-05-17T23:06:17Z</dcterms:modified>
</cp:coreProperties>
</file>